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Merriweather Sans"/>
      <p:regular r:id="rId62"/>
      <p:bold r:id="rId63"/>
      <p:italic r:id="rId64"/>
      <p:boldItalic r:id="rId65"/>
    </p:embeddedFont>
    <p:embeddedFont>
      <p:font typeface="Montserrat"/>
      <p:regular r:id="rId66"/>
      <p:bold r:id="rId67"/>
      <p:italic r:id="rId68"/>
      <p:boldItalic r:id="rId69"/>
    </p:embeddedFont>
    <p:embeddedFont>
      <p:font typeface="Montserrat Light"/>
      <p:regular r:id="rId70"/>
      <p:bold r:id="rId71"/>
      <p:italic r:id="rId72"/>
      <p:boldItalic r:id="rId73"/>
    </p:embeddedFont>
    <p:embeddedFont>
      <p:font typeface="Montserrat ExtraBold"/>
      <p:bold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76" roundtripDataSignature="AMtx7mjiYchcWJ15tssTY7WSmFxZkDlx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B1269D-4007-4B78-AD89-352FDC83F0F5}">
  <a:tblStyle styleId="{3AB1269D-4007-4B78-AD89-352FDC83F0F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MontserratLight-boldItalic.fntdata"/><Relationship Id="rId72" Type="http://schemas.openxmlformats.org/officeDocument/2006/relationships/font" Target="fonts/MontserratLight-italic.fntdata"/><Relationship Id="rId31" Type="http://schemas.openxmlformats.org/officeDocument/2006/relationships/slide" Target="slides/slide25.xml"/><Relationship Id="rId75" Type="http://schemas.openxmlformats.org/officeDocument/2006/relationships/font" Target="fonts/MontserratExtraBold-boldItalic.fntdata"/><Relationship Id="rId30" Type="http://schemas.openxmlformats.org/officeDocument/2006/relationships/slide" Target="slides/slide24.xml"/><Relationship Id="rId74" Type="http://schemas.openxmlformats.org/officeDocument/2006/relationships/font" Target="fonts/MontserratExtraBold-bold.fntdata"/><Relationship Id="rId33" Type="http://schemas.openxmlformats.org/officeDocument/2006/relationships/slide" Target="slides/slide27.xml"/><Relationship Id="rId32" Type="http://schemas.openxmlformats.org/officeDocument/2006/relationships/slide" Target="slides/slide26.xml"/><Relationship Id="rId76" Type="http://customschemas.google.com/relationships/presentationmetadata" Target="meta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Light-bold.fntdata"/><Relationship Id="rId70" Type="http://schemas.openxmlformats.org/officeDocument/2006/relationships/font" Target="fonts/MontserratLight-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erriweatherSans-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MerriweatherSans-italic.fntdata"/><Relationship Id="rId63" Type="http://schemas.openxmlformats.org/officeDocument/2006/relationships/font" Target="fonts/MerriweatherSans-bold.fntdata"/><Relationship Id="rId22" Type="http://schemas.openxmlformats.org/officeDocument/2006/relationships/slide" Target="slides/slide16.xml"/><Relationship Id="rId66" Type="http://schemas.openxmlformats.org/officeDocument/2006/relationships/font" Target="fonts/Montserrat-regular.fntdata"/><Relationship Id="rId21" Type="http://schemas.openxmlformats.org/officeDocument/2006/relationships/slide" Target="slides/slide15.xml"/><Relationship Id="rId65" Type="http://schemas.openxmlformats.org/officeDocument/2006/relationships/font" Target="fonts/MerriweatherSans-boldItalic.fntdata"/><Relationship Id="rId24" Type="http://schemas.openxmlformats.org/officeDocument/2006/relationships/slide" Target="slides/slide18.xml"/><Relationship Id="rId68" Type="http://schemas.openxmlformats.org/officeDocument/2006/relationships/font" Target="fonts/Montserrat-italic.fntdata"/><Relationship Id="rId23" Type="http://schemas.openxmlformats.org/officeDocument/2006/relationships/slide" Target="slides/slide17.xml"/><Relationship Id="rId67" Type="http://schemas.openxmlformats.org/officeDocument/2006/relationships/font" Target="fonts/Montserrat-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ontserrat-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tifadaadaoui:Documents:NEO_Maroc:NEO_ACTIVITES:NEO_19nov20:JeanMonnet_Projets_TOTAL.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atifadaadaoui:Documents:NEO_Maroc:NEO_ACTIVITES:NEO_19nov20:JeanMonnet_Projets_TOT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err="1"/>
              <a:t>Répartition</a:t>
            </a:r>
            <a:r>
              <a:rPr lang="en-US" dirty="0"/>
              <a:t> des </a:t>
            </a:r>
            <a:r>
              <a:rPr lang="en-US" dirty="0" err="1" smtClean="0"/>
              <a:t>projets</a:t>
            </a:r>
            <a:r>
              <a:rPr lang="en-US" dirty="0" smtClean="0"/>
              <a:t> </a:t>
            </a:r>
          </a:p>
          <a:p>
            <a:pPr>
              <a:defRPr/>
            </a:pPr>
            <a:r>
              <a:rPr lang="en-US" dirty="0" smtClean="0"/>
              <a:t>par action  </a:t>
            </a:r>
            <a:endParaRPr lang="en-US" dirty="0"/>
          </a:p>
        </c:rich>
      </c:tx>
      <c:layout>
        <c:manualLayout>
          <c:xMode val="edge"/>
          <c:yMode val="edge"/>
          <c:x val="0.645230475491012"/>
          <c:y val="0.101493130238417"/>
        </c:manualLayout>
      </c:layout>
      <c:overlay val="0"/>
    </c:title>
    <c:autoTitleDeleted val="0"/>
    <c:plotArea>
      <c:layout/>
      <c:pieChart>
        <c:varyColors val="1"/>
        <c:ser>
          <c:idx val="0"/>
          <c:order val="0"/>
          <c:explosion val="25"/>
          <c:dLbls>
            <c:dLbl>
              <c:idx val="0"/>
              <c:layout>
                <c:manualLayout>
                  <c:x val="0.0318307855561024"/>
                  <c:y val="0.048344360947277"/>
                </c:manualLayout>
              </c:layout>
              <c:showLegendKey val="0"/>
              <c:showVal val="0"/>
              <c:showCatName val="1"/>
              <c:showSerName val="0"/>
              <c:showPercent val="1"/>
              <c:showBubbleSize val="0"/>
            </c:dLbl>
            <c:dLbl>
              <c:idx val="1"/>
              <c:layout>
                <c:manualLayout>
                  <c:x val="0.0633821757078541"/>
                  <c:y val="-0.0104432178989475"/>
                </c:manualLayout>
              </c:layout>
              <c:showLegendKey val="0"/>
              <c:showVal val="0"/>
              <c:showCatName val="1"/>
              <c:showSerName val="0"/>
              <c:showPercent val="1"/>
              <c:showBubbleSize val="0"/>
            </c:dLbl>
            <c:dLbl>
              <c:idx val="2"/>
              <c:layout>
                <c:manualLayout>
                  <c:x val="-0.0416936823326772"/>
                  <c:y val="-0.0250776922846621"/>
                </c:manualLayout>
              </c:layout>
              <c:showLegendKey val="0"/>
              <c:showVal val="0"/>
              <c:showCatName val="1"/>
              <c:showSerName val="0"/>
              <c:showPercent val="1"/>
              <c:showBubbleSize val="0"/>
            </c:dLbl>
            <c:dLbl>
              <c:idx val="3"/>
              <c:layout>
                <c:manualLayout>
                  <c:x val="-0.0289065575787401"/>
                  <c:y val="0.0838142570581719"/>
                </c:manualLayout>
              </c:layout>
              <c:showLegendKey val="0"/>
              <c:showVal val="0"/>
              <c:showCatName val="1"/>
              <c:showSerName val="0"/>
              <c:showPercent val="1"/>
              <c:showBubbleSize val="0"/>
            </c:dLbl>
            <c:dLbl>
              <c:idx val="4"/>
              <c:layout>
                <c:manualLayout>
                  <c:x val="-0.106630859375"/>
                  <c:y val="0.00454716924642975"/>
                </c:manualLayout>
              </c:layout>
              <c:showLegendKey val="0"/>
              <c:showVal val="0"/>
              <c:showCatName val="1"/>
              <c:showSerName val="0"/>
              <c:showPercent val="1"/>
              <c:showBubbleSize val="0"/>
            </c:dLbl>
            <c:dLbl>
              <c:idx val="5"/>
              <c:layout>
                <c:manualLayout>
                  <c:x val="0.0242832228531291"/>
                  <c:y val="-0.0481333842153219"/>
                </c:manualLayout>
              </c:layout>
              <c:showLegendKey val="0"/>
              <c:showVal val="0"/>
              <c:showCatName val="1"/>
              <c:showSerName val="0"/>
              <c:showPercent val="1"/>
              <c:showBubbleSize val="0"/>
            </c:dLbl>
            <c:txPr>
              <a:bodyPr/>
              <a:lstStyle/>
              <a:p>
                <a:pPr>
                  <a:defRPr sz="1800"/>
                </a:pPr>
                <a:endParaRPr lang="en-US"/>
              </a:p>
            </c:txPr>
            <c:showLegendKey val="0"/>
            <c:showVal val="0"/>
            <c:showCatName val="1"/>
            <c:showSerName val="0"/>
            <c:showPercent val="1"/>
            <c:showBubbleSize val="0"/>
            <c:showLeaderLines val="1"/>
          </c:dLbls>
          <c:cat>
            <c:strRef>
              <c:f>'Répartition par actions '!$D$6:$D$11</c:f>
              <c:strCache>
                <c:ptCount val="6"/>
                <c:pt idx="0">
                  <c:v>Modules </c:v>
                </c:pt>
                <c:pt idx="1">
                  <c:v>Centres d'excellence </c:v>
                </c:pt>
                <c:pt idx="2">
                  <c:v>Chairs </c:v>
                </c:pt>
                <c:pt idx="3">
                  <c:v>Projects </c:v>
                </c:pt>
                <c:pt idx="4">
                  <c:v>Networks </c:v>
                </c:pt>
                <c:pt idx="5">
                  <c:v>Support to association </c:v>
                </c:pt>
              </c:strCache>
            </c:strRef>
          </c:cat>
          <c:val>
            <c:numRef>
              <c:f>'Répartition par actions '!$E$6:$E$11</c:f>
              <c:numCache>
                <c:formatCode>General</c:formatCode>
                <c:ptCount val="6"/>
                <c:pt idx="0">
                  <c:v>441.0</c:v>
                </c:pt>
                <c:pt idx="1">
                  <c:v>123.0</c:v>
                </c:pt>
                <c:pt idx="2">
                  <c:v>259.0</c:v>
                </c:pt>
                <c:pt idx="3">
                  <c:v>275.0</c:v>
                </c:pt>
                <c:pt idx="4">
                  <c:v>64.0</c:v>
                </c:pt>
                <c:pt idx="5">
                  <c:v>53.0</c:v>
                </c:pt>
              </c:numCache>
            </c:numRef>
          </c:val>
        </c:ser>
        <c:ser>
          <c:idx val="1"/>
          <c:order val="1"/>
          <c:explosion val="25"/>
          <c:dLbls>
            <c:showLegendKey val="0"/>
            <c:showVal val="0"/>
            <c:showCatName val="1"/>
            <c:showSerName val="0"/>
            <c:showPercent val="1"/>
            <c:showBubbleSize val="0"/>
            <c:showLeaderLines val="1"/>
          </c:dLbls>
          <c:cat>
            <c:strRef>
              <c:f>'Répartition par actions '!$D$6:$D$11</c:f>
              <c:strCache>
                <c:ptCount val="6"/>
                <c:pt idx="0">
                  <c:v>Modules </c:v>
                </c:pt>
                <c:pt idx="1">
                  <c:v>Centres d'excellence </c:v>
                </c:pt>
                <c:pt idx="2">
                  <c:v>Chairs </c:v>
                </c:pt>
                <c:pt idx="3">
                  <c:v>Projects </c:v>
                </c:pt>
                <c:pt idx="4">
                  <c:v>Networks </c:v>
                </c:pt>
                <c:pt idx="5">
                  <c:v>Support to association </c:v>
                </c:pt>
              </c:strCache>
            </c:strRef>
          </c:cat>
          <c:val>
            <c:numRef>
              <c:f>'Répartition par actions '!$F$6:$F$11</c:f>
              <c:numCache>
                <c:formatCode>0%</c:formatCode>
                <c:ptCount val="6"/>
                <c:pt idx="0">
                  <c:v>0.362962962962963</c:v>
                </c:pt>
                <c:pt idx="1">
                  <c:v>0.101234567901235</c:v>
                </c:pt>
                <c:pt idx="2">
                  <c:v>0.213168724279835</c:v>
                </c:pt>
                <c:pt idx="3">
                  <c:v>0.226337448559671</c:v>
                </c:pt>
                <c:pt idx="4">
                  <c:v>0.0526748971193416</c:v>
                </c:pt>
                <c:pt idx="5">
                  <c:v>0.0436213991769547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915" b="0" i="0" u="none" strike="noStrike" kern="1200" spc="0" baseline="0">
                <a:solidFill>
                  <a:schemeClr val="tx1">
                    <a:lumMod val="65000"/>
                    <a:lumOff val="35000"/>
                  </a:schemeClr>
                </a:solidFill>
                <a:latin typeface="+mn-lt"/>
                <a:ea typeface="+mn-ea"/>
                <a:cs typeface="+mn-cs"/>
              </a:defRPr>
            </a:pPr>
            <a:r>
              <a:rPr lang="en-US" b="1" dirty="0" err="1">
                <a:solidFill>
                  <a:srgbClr val="FF0000"/>
                </a:solidFill>
              </a:rPr>
              <a:t>Nombre</a:t>
            </a:r>
            <a:r>
              <a:rPr lang="en-US" b="1" baseline="0" dirty="0">
                <a:solidFill>
                  <a:srgbClr val="FF0000"/>
                </a:solidFill>
              </a:rPr>
              <a:t> de candidature </a:t>
            </a:r>
            <a:r>
              <a:rPr lang="en-US" b="1" baseline="0" dirty="0" err="1">
                <a:solidFill>
                  <a:srgbClr val="FF0000"/>
                </a:solidFill>
              </a:rPr>
              <a:t>soumises</a:t>
            </a:r>
            <a:r>
              <a:rPr lang="en-US" b="1" baseline="0" dirty="0">
                <a:solidFill>
                  <a:srgbClr val="FF0000"/>
                </a:solidFill>
              </a:rPr>
              <a:t> </a:t>
            </a:r>
            <a:endParaRPr lang="en-US" b="1" baseline="0" dirty="0" smtClean="0">
              <a:solidFill>
                <a:srgbClr val="FF0000"/>
              </a:solidFill>
            </a:endParaRPr>
          </a:p>
          <a:p>
            <a:pPr algn="l">
              <a:defRPr sz="1915" b="0" i="0" u="none" strike="noStrike" kern="1200" spc="0" baseline="0">
                <a:solidFill>
                  <a:schemeClr val="tx1">
                    <a:lumMod val="65000"/>
                    <a:lumOff val="35000"/>
                  </a:schemeClr>
                </a:solidFill>
                <a:latin typeface="+mn-lt"/>
                <a:ea typeface="+mn-ea"/>
                <a:cs typeface="+mn-cs"/>
              </a:defRPr>
            </a:pPr>
            <a:r>
              <a:rPr lang="en-US" b="1" baseline="0" dirty="0" smtClean="0">
                <a:solidFill>
                  <a:srgbClr val="FF0000"/>
                </a:solidFill>
              </a:rPr>
              <a:t>et </a:t>
            </a:r>
            <a:r>
              <a:rPr lang="en-US" b="1" baseline="0" dirty="0" err="1">
                <a:solidFill>
                  <a:srgbClr val="FF0000"/>
                </a:solidFill>
              </a:rPr>
              <a:t>séléctionnées</a:t>
            </a:r>
            <a:r>
              <a:rPr lang="en-US" b="1" baseline="0" dirty="0">
                <a:solidFill>
                  <a:srgbClr val="FF0000"/>
                </a:solidFill>
              </a:rPr>
              <a:t> </a:t>
            </a:r>
            <a:endParaRPr lang="en-US" b="1" dirty="0">
              <a:solidFill>
                <a:srgbClr val="FF0000"/>
              </a:solidFill>
            </a:endParaRPr>
          </a:p>
        </c:rich>
      </c:tx>
      <c:layout>
        <c:manualLayout>
          <c:xMode val="edge"/>
          <c:yMode val="edge"/>
          <c:x val="0.26646343455393"/>
          <c:y val="0.0485757975050399"/>
        </c:manualLayout>
      </c:layout>
      <c:overlay val="0"/>
      <c:spPr>
        <a:noFill/>
        <a:ln>
          <a:noFill/>
        </a:ln>
        <a:effectLst/>
      </c:spPr>
    </c:title>
    <c:autoTitleDeleted val="0"/>
    <c:plotArea>
      <c:layout>
        <c:manualLayout>
          <c:layoutTarget val="inner"/>
          <c:xMode val="edge"/>
          <c:yMode val="edge"/>
          <c:x val="0.145477741613237"/>
          <c:y val="0.257283159470409"/>
          <c:w val="0.826960407564636"/>
          <c:h val="0.561051007592632"/>
        </c:manualLayout>
      </c:layout>
      <c:ofPieChart>
        <c:ofPieType val="bar"/>
        <c:varyColors val="1"/>
        <c:ser>
          <c:idx val="0"/>
          <c:order val="0"/>
          <c:tx>
            <c:strRef>
              <c:f>Feuil1!$B$1</c:f>
              <c:strCache>
                <c:ptCount val="1"/>
                <c:pt idx="0">
                  <c:v>Colonne2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A24-3A44-81E9-219700AC4247}"/>
              </c:ext>
            </c:extLst>
          </c:dPt>
          <c:dPt>
            <c:idx val="1"/>
            <c:bubble3D val="0"/>
            <c:spPr>
              <a:solidFill>
                <a:schemeClr val="bg1"/>
              </a:solidFill>
              <a:ln w="19050">
                <a:solidFill>
                  <a:schemeClr val="lt1"/>
                </a:solidFill>
              </a:ln>
              <a:effectLst/>
            </c:spPr>
            <c:extLst xmlns:c16r2="http://schemas.microsoft.com/office/drawing/2015/06/chart">
              <c:ext xmlns:c16="http://schemas.microsoft.com/office/drawing/2014/chart" uri="{C3380CC4-5D6E-409C-BE32-E72D297353CC}">
                <c16:uniqueId val="{00000003-6A24-3A44-81E9-219700AC424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A24-3A44-81E9-219700AC4247}"/>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A24-3A44-81E9-219700AC42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Feuil1!$A$2:$A$3</c:f>
              <c:strCache>
                <c:ptCount val="2"/>
                <c:pt idx="0">
                  <c:v>Candidatures soumises</c:v>
                </c:pt>
                <c:pt idx="1">
                  <c:v>Candidatures séléctionées</c:v>
                </c:pt>
              </c:strCache>
            </c:strRef>
          </c:cat>
          <c:val>
            <c:numRef>
              <c:f>Feuil1!$B$2:$B$3</c:f>
              <c:numCache>
                <c:formatCode>General</c:formatCode>
                <c:ptCount val="2"/>
                <c:pt idx="0">
                  <c:v>90.0</c:v>
                </c:pt>
                <c:pt idx="1">
                  <c:v>10.0</c:v>
                </c:pt>
              </c:numCache>
            </c:numRef>
          </c:val>
          <c:extLst xmlns:c16r2="http://schemas.microsoft.com/office/drawing/2015/06/chart">
            <c:ext xmlns:c16="http://schemas.microsoft.com/office/drawing/2014/chart" uri="{C3380CC4-5D6E-409C-BE32-E72D297353CC}">
              <c16:uniqueId val="{00000006-6A24-3A44-81E9-219700AC4247}"/>
            </c:ext>
          </c:extLst>
        </c:ser>
        <c:dLbls>
          <c:showLegendKey val="0"/>
          <c:showVal val="0"/>
          <c:showCatName val="0"/>
          <c:showSerName val="0"/>
          <c:showPercent val="0"/>
          <c:showBubbleSize val="0"/>
          <c:showLeaderLines val="1"/>
        </c:dLbls>
        <c:gapWidth val="100"/>
        <c:secondPieSize val="75"/>
        <c:serLines>
          <c:spPr>
            <a:ln w="9525" cap="flat" cmpd="sng" algn="ctr">
              <a:solidFill>
                <a:schemeClr val="bg1"/>
              </a:solidFill>
              <a:round/>
            </a:ln>
            <a:effectLst/>
          </c:spPr>
        </c:serLines>
      </c:ofPieChart>
      <c:spPr>
        <a:noFill/>
        <a:ln>
          <a:noFill/>
        </a:ln>
        <a:effectLst/>
      </c:spPr>
    </c:plotArea>
    <c:legend>
      <c:legendPos val="tr"/>
      <c:layout>
        <c:manualLayout>
          <c:xMode val="edge"/>
          <c:yMode val="edge"/>
          <c:x val="0.672251079348213"/>
          <c:y val="0.288089176203105"/>
          <c:w val="0.312463527401088"/>
          <c:h val="0.384947622558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err="1"/>
              <a:t>Répartition</a:t>
            </a:r>
            <a:r>
              <a:rPr lang="en-US" sz="2000" dirty="0"/>
              <a:t> des </a:t>
            </a:r>
            <a:r>
              <a:rPr lang="en-US" sz="2000" dirty="0" err="1"/>
              <a:t>projets</a:t>
            </a:r>
            <a:r>
              <a:rPr lang="en-US" sz="2000" dirty="0"/>
              <a:t> par </a:t>
            </a:r>
            <a:r>
              <a:rPr lang="en-US" sz="2000" dirty="0" smtClean="0"/>
              <a:t>action</a:t>
            </a:r>
          </a:p>
          <a:p>
            <a:pPr>
              <a:defRPr/>
            </a:pPr>
            <a:r>
              <a:rPr lang="en-US" sz="2000" dirty="0" err="1" smtClean="0"/>
              <a:t>Région</a:t>
            </a:r>
            <a:r>
              <a:rPr lang="en-US" sz="2000" baseline="0" dirty="0" smtClean="0"/>
              <a:t> </a:t>
            </a:r>
            <a:r>
              <a:rPr lang="en-US" sz="2000" baseline="0" dirty="0" err="1" smtClean="0"/>
              <a:t>Sud</a:t>
            </a:r>
            <a:r>
              <a:rPr lang="en-US" sz="2000" baseline="0" dirty="0" smtClean="0"/>
              <a:t>-Med</a:t>
            </a:r>
            <a:r>
              <a:rPr lang="en-US" sz="2000" dirty="0" smtClean="0"/>
              <a:t>  </a:t>
            </a:r>
            <a:endParaRPr lang="en-US" sz="2000" dirty="0"/>
          </a:p>
        </c:rich>
      </c:tx>
      <c:layout>
        <c:manualLayout>
          <c:xMode val="edge"/>
          <c:yMode val="edge"/>
          <c:x val="0.418134230523354"/>
          <c:y val="0.060152242009047"/>
        </c:manualLayout>
      </c:layout>
      <c:overlay val="0"/>
    </c:title>
    <c:autoTitleDeleted val="0"/>
    <c:plotArea>
      <c:layout/>
      <c:pieChart>
        <c:varyColors val="1"/>
        <c:ser>
          <c:idx val="0"/>
          <c:order val="0"/>
          <c:explosion val="25"/>
          <c:dLbls>
            <c:dLbl>
              <c:idx val="0"/>
              <c:layout>
                <c:manualLayout>
                  <c:x val="0.00852919947506561"/>
                  <c:y val="-0.124925998833479"/>
                </c:manualLayout>
              </c:layout>
              <c:showLegendKey val="0"/>
              <c:showVal val="0"/>
              <c:showCatName val="1"/>
              <c:showSerName val="0"/>
              <c:showPercent val="1"/>
              <c:showBubbleSize val="0"/>
            </c:dLbl>
            <c:dLbl>
              <c:idx val="1"/>
              <c:layout/>
              <c:tx>
                <c:rich>
                  <a:bodyPr/>
                  <a:lstStyle/>
                  <a:p>
                    <a:r>
                      <a:rPr lang="en-US" smtClean="0"/>
                      <a:t>CoE</a:t>
                    </a:r>
                    <a:r>
                      <a:rPr lang="en-US"/>
                      <a:t>
9%</a:t>
                    </a:r>
                  </a:p>
                </c:rich>
              </c:tx>
              <c:showLegendKey val="0"/>
              <c:showVal val="0"/>
              <c:showCatName val="1"/>
              <c:showSerName val="0"/>
              <c:showPercent val="1"/>
              <c:showBubbleSize val="0"/>
            </c:dLbl>
            <c:dLbl>
              <c:idx val="2"/>
              <c:layout>
                <c:manualLayout>
                  <c:x val="-0.0437671697287839"/>
                  <c:y val="-0.077733304170312"/>
                </c:manualLayout>
              </c:layout>
              <c:showLegendKey val="0"/>
              <c:showVal val="0"/>
              <c:showCatName val="1"/>
              <c:showSerName val="0"/>
              <c:showPercent val="1"/>
              <c:showBubbleSize val="0"/>
            </c:dLbl>
            <c:dLbl>
              <c:idx val="3"/>
              <c:layout>
                <c:manualLayout>
                  <c:x val="-0.05525656167979"/>
                  <c:y val="0.0373789734616506"/>
                </c:manualLayout>
              </c:layout>
              <c:showLegendKey val="0"/>
              <c:showVal val="0"/>
              <c:showCatName val="1"/>
              <c:showSerName val="0"/>
              <c:showPercent val="1"/>
              <c:showBubbleSize val="0"/>
            </c:dLbl>
            <c:txPr>
              <a:bodyPr/>
              <a:lstStyle/>
              <a:p>
                <a:pPr>
                  <a:defRPr sz="2400"/>
                </a:pPr>
                <a:endParaRPr lang="en-US"/>
              </a:p>
            </c:txPr>
            <c:showLegendKey val="0"/>
            <c:showVal val="0"/>
            <c:showCatName val="1"/>
            <c:showSerName val="0"/>
            <c:showPercent val="1"/>
            <c:showBubbleSize val="0"/>
            <c:showLeaderLines val="1"/>
          </c:dLbls>
          <c:cat>
            <c:strRef>
              <c:f>'Répartitiion des modulespays'!$B$14:$B$17</c:f>
              <c:strCache>
                <c:ptCount val="4"/>
                <c:pt idx="0">
                  <c:v>Modules </c:v>
                </c:pt>
                <c:pt idx="1">
                  <c:v>COE</c:v>
                </c:pt>
                <c:pt idx="2">
                  <c:v>Network</c:v>
                </c:pt>
                <c:pt idx="3">
                  <c:v>Projects </c:v>
                </c:pt>
              </c:strCache>
            </c:strRef>
          </c:cat>
          <c:val>
            <c:numRef>
              <c:f>'Répartitiion des modulespays'!$C$14:$C$17</c:f>
              <c:numCache>
                <c:formatCode>General</c:formatCode>
                <c:ptCount val="4"/>
                <c:pt idx="0">
                  <c:v>5.0</c:v>
                </c:pt>
                <c:pt idx="1">
                  <c:v>1.0</c:v>
                </c:pt>
                <c:pt idx="2">
                  <c:v>3.0</c:v>
                </c:pt>
                <c:pt idx="3">
                  <c:v>2.0</c:v>
                </c:pt>
              </c:numCache>
            </c:numRef>
          </c:val>
        </c:ser>
        <c:ser>
          <c:idx val="1"/>
          <c:order val="1"/>
          <c:explosion val="25"/>
          <c:dLbls>
            <c:showLegendKey val="0"/>
            <c:showVal val="0"/>
            <c:showCatName val="1"/>
            <c:showSerName val="0"/>
            <c:showPercent val="1"/>
            <c:showBubbleSize val="0"/>
            <c:showLeaderLines val="1"/>
          </c:dLbls>
          <c:cat>
            <c:strRef>
              <c:f>'Répartitiion des modulespays'!$B$14:$B$17</c:f>
              <c:strCache>
                <c:ptCount val="4"/>
                <c:pt idx="0">
                  <c:v>Modules </c:v>
                </c:pt>
                <c:pt idx="1">
                  <c:v>COE</c:v>
                </c:pt>
                <c:pt idx="2">
                  <c:v>Network</c:v>
                </c:pt>
                <c:pt idx="3">
                  <c:v>Projects </c:v>
                </c:pt>
              </c:strCache>
            </c:strRef>
          </c:cat>
          <c:val>
            <c:numRef>
              <c:f>'Répartitiion des modulespays'!$D$14:$D$17</c:f>
              <c:numCache>
                <c:formatCode>0%</c:formatCode>
                <c:ptCount val="4"/>
                <c:pt idx="0">
                  <c:v>0.454545454545454</c:v>
                </c:pt>
                <c:pt idx="1">
                  <c:v>0.0909090909090909</c:v>
                </c:pt>
                <c:pt idx="2">
                  <c:v>0.272727272727273</c:v>
                </c:pt>
                <c:pt idx="3">
                  <c:v>0.181818181818182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8" name="Google Shape;6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4" name="Google Shape;6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a24ef4f6e6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79" name="Google Shape;679;ga24ef4f6e6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a24ef4f6e6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86" name="Google Shape;686;ga24ef4f6e6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a24ef4f6e6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93" name="Google Shape;693;ga24ef4f6e6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a24ef4f6e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0" name="Google Shape;700;ga24ef4f6e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08" name="Google Shape;708;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15" name="Google Shape;715;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23" name="Google Shape;723;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30" name="Google Shape;730;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8" name="Google Shape;7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0" name="Google Shape;76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77" name="Google Shape;777;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5" name="Google Shape;7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Erasmus+ donne aux associations la possibilité d'effectuer toute une série d'activités pour diffuser des informations sur l'UE auprès d'un public plus large.</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L'aide peut également leur servir à réaliser des activités statutaires telles que:</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la publication d'une lettre d'information;</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la mise en place d'un site web dédié;</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l'organisation de la réunion annuelle du conseil d’administration;</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l'organisation d’événements promotionnels spécifiques;</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chemeClr val="dk1"/>
                </a:solidFill>
                <a:latin typeface="Arial"/>
                <a:ea typeface="Arial"/>
                <a:cs typeface="Arial"/>
                <a:sym typeface="Arial"/>
              </a:rPr>
              <a:t>la poursuite de recherches sur certaines questions européennes, afin de conseiller les responsables politiques et de diffuser les résultats auprès des institutions concernées et du public.</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20" name="Google Shape;820;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7" name="Google Shape;8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3" name="Google Shape;833;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9" name="Google Shape;839;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45" name="Google Shape;845;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53" name="Google Shape;853;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1" name="Google Shape;861;p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9" name="Google Shape;86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Brève description des points principaux</a:t>
            </a:r>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Contexte et justification de la proposition</a:t>
            </a:r>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Objectifs, activités, principaux produits, résultats et impact, y compris les indicateurs de performance</a:t>
            </a:r>
            <a:endParaRPr/>
          </a:p>
          <a:p>
            <a:pPr indent="-317500" lvl="0" marL="457200" marR="0" rtl="0" algn="l">
              <a:lnSpc>
                <a:spcPct val="100000"/>
              </a:lnSpc>
              <a:spcBef>
                <a:spcPts val="0"/>
              </a:spcBef>
              <a:spcAft>
                <a:spcPts val="0"/>
              </a:spcAft>
              <a:buClr>
                <a:srgbClr val="000000"/>
              </a:buClr>
              <a:buSzPts val="1400"/>
              <a:buFont typeface="Arial"/>
              <a:buChar char="●"/>
            </a:pPr>
            <a:r>
              <a:rPr lang="en-US" sz="1100">
                <a:solidFill>
                  <a:schemeClr val="dk1"/>
                </a:solidFill>
              </a:rPr>
              <a:t>🡺 Décrire l'état d'avancement actuel des études d'intégration européenne dans votre établissement et dans votre pays, en particulier si votre </a:t>
            </a:r>
            <a:r>
              <a:rPr lang="en-US" sz="1100"/>
              <a:t>établissement / </a:t>
            </a:r>
            <a:r>
              <a:rPr lang="en-US" sz="1100">
                <a:solidFill>
                  <a:schemeClr val="dk1"/>
                </a:solidFill>
              </a:rPr>
              <a:t>pays est nouveau dans l'action Jean Monnet. </a:t>
            </a:r>
            <a:endParaRPr/>
          </a:p>
          <a:p>
            <a:pPr indent="-228600" lvl="0" marL="45720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317500" lvl="0" marL="457200" marR="0" rtl="0" algn="l">
              <a:lnSpc>
                <a:spcPct val="100000"/>
              </a:lnSpc>
              <a:spcBef>
                <a:spcPts val="0"/>
              </a:spcBef>
              <a:spcAft>
                <a:spcPts val="0"/>
              </a:spcAft>
              <a:buClr>
                <a:srgbClr val="000000"/>
              </a:buClr>
              <a:buSzPts val="1400"/>
              <a:buFont typeface="Arial"/>
              <a:buChar char="●"/>
            </a:pPr>
            <a:r>
              <a:rPr lang="en-US" sz="1100">
                <a:solidFill>
                  <a:schemeClr val="dk1"/>
                </a:solidFill>
              </a:rPr>
              <a:t>🡺 Montrer la </a:t>
            </a:r>
            <a:r>
              <a:rPr b="1" lang="en-US" sz="1400">
                <a:solidFill>
                  <a:schemeClr val="dk1"/>
                </a:solidFill>
              </a:rPr>
              <a:t>valeur ajoutée </a:t>
            </a:r>
            <a:r>
              <a:rPr lang="en-US" sz="1100">
                <a:solidFill>
                  <a:schemeClr val="dk1"/>
                </a:solidFill>
              </a:rPr>
              <a:t>académique dans le domaine des études européennes et comment le projet contribuera à la promotion des études européennes dans votre université et aux niveaux local / national et international. </a:t>
            </a:r>
            <a:endParaRPr/>
          </a:p>
          <a:p>
            <a:pPr indent="-228600" lvl="0" marL="457200" marR="0" rtl="0" algn="l">
              <a:lnSpc>
                <a:spcPct val="100000"/>
              </a:lnSpc>
              <a:spcBef>
                <a:spcPts val="0"/>
              </a:spcBef>
              <a:spcAft>
                <a:spcPts val="0"/>
              </a:spcAft>
              <a:buClr>
                <a:srgbClr val="000000"/>
              </a:buClr>
              <a:buSzPts val="1400"/>
              <a:buFont typeface="Arial"/>
              <a:buNone/>
            </a:pPr>
            <a:r>
              <a:t/>
            </a:r>
            <a:endParaRPr sz="1100">
              <a:solidFill>
                <a:schemeClr val="dk1"/>
              </a:solidFill>
            </a:endParaRPr>
          </a:p>
          <a:p>
            <a:pPr indent="-317500" lvl="0" marL="457200" marR="0" rtl="0" algn="l">
              <a:lnSpc>
                <a:spcPct val="100000"/>
              </a:lnSpc>
              <a:spcBef>
                <a:spcPts val="0"/>
              </a:spcBef>
              <a:spcAft>
                <a:spcPts val="0"/>
              </a:spcAft>
              <a:buClr>
                <a:srgbClr val="000000"/>
              </a:buClr>
              <a:buSzPts val="1400"/>
              <a:buFont typeface="Arial"/>
              <a:buChar char="●"/>
            </a:pPr>
            <a:r>
              <a:rPr lang="en-US" sz="1100">
                <a:solidFill>
                  <a:schemeClr val="dk1"/>
                </a:solidFill>
              </a:rPr>
              <a:t>🡺 Expliquer les éléments spécifiques de votre proposition qui la rendent «</a:t>
            </a:r>
            <a:r>
              <a:rPr b="1" lang="en-US" sz="1100">
                <a:solidFill>
                  <a:schemeClr val="dk1"/>
                </a:solidFill>
              </a:rPr>
              <a:t>nouvelle</a:t>
            </a:r>
            <a:r>
              <a:rPr lang="en-US" sz="1100">
                <a:solidFill>
                  <a:schemeClr val="dk1"/>
                </a:solidFill>
              </a:rPr>
              <a:t>» pour l'action Jean Monnet en termes de contenu académique, de pays candidat, d'institution ou de titulaire, de méthodologies, de technologies (par exemple, offre de ressources éducatives ouvertes - REL) et de disciplines.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7" name="Google Shape;87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Brève description des points principaux</a:t>
            </a:r>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Contexte et justification de la proposition</a:t>
            </a:r>
            <a:endParaRPr/>
          </a:p>
          <a:p>
            <a:pPr indent="-317500" lvl="0" marL="457200" rtl="0" algn="l">
              <a:lnSpc>
                <a:spcPct val="100000"/>
              </a:lnSpc>
              <a:spcBef>
                <a:spcPts val="0"/>
              </a:spcBef>
              <a:spcAft>
                <a:spcPts val="0"/>
              </a:spcAft>
              <a:buSzPts val="1400"/>
              <a:buChar char="●"/>
            </a:pPr>
            <a:r>
              <a:rPr b="0" i="0" lang="en-US" sz="1100" u="none" cap="none" strike="noStrike">
                <a:solidFill>
                  <a:srgbClr val="000000"/>
                </a:solidFill>
                <a:latin typeface="Arial"/>
                <a:ea typeface="Arial"/>
                <a:cs typeface="Arial"/>
                <a:sym typeface="Arial"/>
              </a:rPr>
              <a:t>Objectifs, activités, principaux produits, résultats et impact, y compris les indicateurs de performance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a25f1bfe37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a25f1bfe3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90" name="Google Shape;890;p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97" name="Google Shape;897;p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05" name="Google Shape;905;p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SzPts val="1400"/>
              <a:buNone/>
            </a:pPr>
            <a:r>
              <a:rPr b="1" lang="en-US" sz="1100">
                <a:latin typeface="Verdana"/>
                <a:ea typeface="Verdana"/>
                <a:cs typeface="Verdana"/>
                <a:sym typeface="Verdana"/>
              </a:rPr>
              <a:t>- Stimuler l'enseignement et la recherche sur l'Union Européenne </a:t>
            </a:r>
            <a:endParaRPr/>
          </a:p>
          <a:p>
            <a:pPr indent="0" lvl="0" marL="0" rtl="0" algn="l">
              <a:lnSpc>
                <a:spcPct val="90000"/>
              </a:lnSpc>
              <a:spcBef>
                <a:spcPts val="385"/>
              </a:spcBef>
              <a:spcAft>
                <a:spcPts val="0"/>
              </a:spcAft>
              <a:buSzPts val="1400"/>
              <a:buNone/>
            </a:pPr>
            <a:r>
              <a:rPr b="1" lang="en-US" sz="1100">
                <a:latin typeface="Verdana"/>
                <a:ea typeface="Verdana"/>
                <a:cs typeface="Verdana"/>
                <a:sym typeface="Verdana"/>
              </a:rPr>
              <a:t>- Doter les étudiants et les jeunes professionnels d'une connaissance du processus d'intégration européenne </a:t>
            </a:r>
            <a:endParaRPr/>
          </a:p>
          <a:p>
            <a:pPr indent="0" lvl="0" marL="0" rtl="0" algn="l">
              <a:lnSpc>
                <a:spcPct val="90000"/>
              </a:lnSpc>
              <a:spcBef>
                <a:spcPts val="385"/>
              </a:spcBef>
              <a:spcAft>
                <a:spcPts val="0"/>
              </a:spcAft>
              <a:buSzPts val="1400"/>
              <a:buNone/>
            </a:pPr>
            <a:r>
              <a:t/>
            </a:r>
            <a:endParaRPr b="1" sz="1100"/>
          </a:p>
          <a:p>
            <a:pPr indent="0" lvl="0" marL="0" rtl="0" algn="l">
              <a:lnSpc>
                <a:spcPct val="100000"/>
              </a:lnSpc>
              <a:spcBef>
                <a:spcPts val="385"/>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13" name="Google Shape;913;p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21" name="Google Shape;921;p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a25f1bfe37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a25f1bfe3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35" name="Google Shape;935;p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43" name="Google Shape;943;p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3" name="Google Shape;95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Veuillez fournir les noms des membres clés de l’équipe de travail ainsi qu'une présentation résumée de leur expérience relative à la mise en œuvre du projet et du rôle à jouer dans le cadre du projet.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a25f1bfe37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0" name="Google Shape;960;ga25f1bfe3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Veuillez fournir les noms des membres clés de l’équipe de travail ainsi qu'une présentation résumée de leur expérience relative à la mise en œuvre du projet et du rôle à jouer dans le cadre du projet.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8" name="Google Shape;96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Veuillez fournir les noms des membres clés de l’équipe de travail ainsi qu'une présentation résumée de leur expérience relative à la mise en œuvre du projet et du rôle à jouer dans le cadre du projet.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a25f1bfe3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ga25f1bfe3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Veuillez fournir les noms des membres clés de l’équipe de travail ainsi qu'une présentation résumée de leur expérience relative à la mise en œuvre du projet et du rôle à jouer dans le cadre du projet.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4" name="Google Shape;98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Veuillez fournir les noms des membres clés de l’équipe de travail ainsi qu'une présentation résumée de leur expérience relative à la mise en œuvre du projet et du rôle à jouer dans le cadre du projet.</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ac4cfd20fd_4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2" name="Google Shape;992;gac4cfd20fd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ac4cfd20fd_4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gac4cfd20fd_4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7" name="Google Shape;100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016" name="Google Shape;101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2" name="Google Shape;102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9" name="Google Shape;102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35" name="Google Shape;6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64646"/>
        </a:solidFill>
      </p:bgPr>
    </p:bg>
    <p:spTree>
      <p:nvGrpSpPr>
        <p:cNvPr id="9" name="Shape 9"/>
        <p:cNvGrpSpPr/>
        <p:nvPr/>
      </p:nvGrpSpPr>
      <p:grpSpPr>
        <a:xfrm>
          <a:off x="0" y="0"/>
          <a:ext cx="0" cy="0"/>
          <a:chOff x="0" y="0"/>
          <a:chExt cx="0" cy="0"/>
        </a:xfrm>
      </p:grpSpPr>
      <p:grpSp>
        <p:nvGrpSpPr>
          <p:cNvPr id="10" name="Google Shape;10;p34"/>
          <p:cNvGrpSpPr/>
          <p:nvPr/>
        </p:nvGrpSpPr>
        <p:grpSpPr>
          <a:xfrm>
            <a:off x="-6" y="-11"/>
            <a:ext cx="2429759" cy="1609289"/>
            <a:chOff x="608719" y="-11"/>
            <a:chExt cx="2429759" cy="1609289"/>
          </a:xfrm>
        </p:grpSpPr>
        <p:sp>
          <p:nvSpPr>
            <p:cNvPr id="11" name="Google Shape;11;p34"/>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4"/>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4"/>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4"/>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4"/>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4"/>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4"/>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4"/>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4"/>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4"/>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4"/>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4"/>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34"/>
          <p:cNvSpPr txBox="1"/>
          <p:nvPr>
            <p:ph type="ctrTitle"/>
          </p:nvPr>
        </p:nvSpPr>
        <p:spPr>
          <a:xfrm>
            <a:off x="685800" y="1991825"/>
            <a:ext cx="5265000" cy="115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grpSp>
        <p:nvGrpSpPr>
          <p:cNvPr id="24" name="Google Shape;24;p34"/>
          <p:cNvGrpSpPr/>
          <p:nvPr/>
        </p:nvGrpSpPr>
        <p:grpSpPr>
          <a:xfrm>
            <a:off x="4894945" y="-11"/>
            <a:ext cx="4252453" cy="5146815"/>
            <a:chOff x="4894945" y="-11"/>
            <a:chExt cx="4252453" cy="5146815"/>
          </a:xfrm>
        </p:grpSpPr>
        <p:sp>
          <p:nvSpPr>
            <p:cNvPr id="25" name="Google Shape;25;p34"/>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4"/>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4"/>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4"/>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4"/>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4"/>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4"/>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4"/>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4"/>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4"/>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4"/>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4"/>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4"/>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4"/>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4"/>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4"/>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4"/>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4"/>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4"/>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4"/>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4"/>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4"/>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4"/>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4"/>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4"/>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4"/>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4"/>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4"/>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4"/>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4"/>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4"/>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4"/>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4"/>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4"/>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4"/>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4"/>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4"/>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34"/>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4"/>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4"/>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4"/>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4"/>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4"/>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4"/>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4"/>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4"/>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4"/>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4"/>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4"/>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4"/>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4"/>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4"/>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 name="Google Shape;79;p34"/>
          <p:cNvGrpSpPr/>
          <p:nvPr/>
        </p:nvGrpSpPr>
        <p:grpSpPr>
          <a:xfrm flipH="1">
            <a:off x="-8" y="3860093"/>
            <a:ext cx="2429755" cy="1286711"/>
            <a:chOff x="6714243" y="3860093"/>
            <a:chExt cx="2429755" cy="1286711"/>
          </a:xfrm>
        </p:grpSpPr>
        <p:sp>
          <p:nvSpPr>
            <p:cNvPr id="80" name="Google Shape;80;p34"/>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4"/>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4"/>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4"/>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4"/>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4"/>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4"/>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4"/>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4"/>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4"/>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pattern">
  <p:cSld name="BLANK_2_1">
    <p:spTree>
      <p:nvGrpSpPr>
        <p:cNvPr id="478" name="Shape 478"/>
        <p:cNvGrpSpPr/>
        <p:nvPr/>
      </p:nvGrpSpPr>
      <p:grpSpPr>
        <a:xfrm>
          <a:off x="0" y="0"/>
          <a:ext cx="0" cy="0"/>
          <a:chOff x="0" y="0"/>
          <a:chExt cx="0" cy="0"/>
        </a:xfrm>
      </p:grpSpPr>
      <p:grpSp>
        <p:nvGrpSpPr>
          <p:cNvPr id="479" name="Google Shape;479;p43"/>
          <p:cNvGrpSpPr/>
          <p:nvPr/>
        </p:nvGrpSpPr>
        <p:grpSpPr>
          <a:xfrm flipH="1" rot="10800000">
            <a:off x="900" y="3856776"/>
            <a:ext cx="9143992" cy="1286720"/>
            <a:chOff x="900" y="0"/>
            <a:chExt cx="9143992" cy="1286720"/>
          </a:xfrm>
        </p:grpSpPr>
        <p:sp>
          <p:nvSpPr>
            <p:cNvPr id="480" name="Google Shape;480;p43"/>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3"/>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3"/>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43"/>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43"/>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3"/>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43"/>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43"/>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3"/>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43"/>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3"/>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3"/>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3"/>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3"/>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43"/>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43"/>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3"/>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43"/>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3"/>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3"/>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3"/>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43"/>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3"/>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43"/>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3"/>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43"/>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43"/>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43"/>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3"/>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43"/>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43"/>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43"/>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43"/>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3"/>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3"/>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3"/>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43"/>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43"/>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43"/>
            <p:cNvSpPr/>
            <p:nvPr/>
          </p:nvSpPr>
          <p:spPr>
            <a:xfrm>
              <a:off x="900"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43"/>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3"/>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3"/>
            <p:cNvSpPr/>
            <p:nvPr/>
          </p:nvSpPr>
          <p:spPr>
            <a:xfrm>
              <a:off x="4266958" y="0"/>
              <a:ext cx="609899"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3"/>
            <p:cNvSpPr/>
            <p:nvPr/>
          </p:nvSpPr>
          <p:spPr>
            <a:xfrm>
              <a:off x="3657035"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43"/>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43"/>
            <p:cNvSpPr/>
            <p:nvPr/>
          </p:nvSpPr>
          <p:spPr>
            <a:xfrm>
              <a:off x="2438861" y="0"/>
              <a:ext cx="609929"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43"/>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3"/>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3"/>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8" name="Google Shape;528;p4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FFA400"/>
        </a:solidFill>
      </p:bgPr>
    </p:bg>
    <p:spTree>
      <p:nvGrpSpPr>
        <p:cNvPr id="92" name="Shape 92"/>
        <p:cNvGrpSpPr/>
        <p:nvPr/>
      </p:nvGrpSpPr>
      <p:grpSpPr>
        <a:xfrm>
          <a:off x="0" y="0"/>
          <a:ext cx="0" cy="0"/>
          <a:chOff x="0" y="0"/>
          <a:chExt cx="0" cy="0"/>
        </a:xfrm>
      </p:grpSpPr>
      <p:sp>
        <p:nvSpPr>
          <p:cNvPr id="93" name="Google Shape;93;p35"/>
          <p:cNvSpPr txBox="1"/>
          <p:nvPr>
            <p:ph type="ctrTitle"/>
          </p:nvPr>
        </p:nvSpPr>
        <p:spPr>
          <a:xfrm>
            <a:off x="685800" y="1659550"/>
            <a:ext cx="42525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94" name="Google Shape;94;p35"/>
          <p:cNvSpPr txBox="1"/>
          <p:nvPr>
            <p:ph idx="1" type="subTitle"/>
          </p:nvPr>
        </p:nvSpPr>
        <p:spPr>
          <a:xfrm>
            <a:off x="685800" y="2687652"/>
            <a:ext cx="42525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2200"/>
              <a:buNone/>
              <a:defRPr>
                <a:solidFill>
                  <a:schemeClr val="dk2"/>
                </a:solidFill>
              </a:defRPr>
            </a:lvl1pPr>
            <a:lvl2pPr lvl="1" algn="l">
              <a:lnSpc>
                <a:spcPct val="100000"/>
              </a:lnSpc>
              <a:spcBef>
                <a:spcPts val="0"/>
              </a:spcBef>
              <a:spcAft>
                <a:spcPts val="0"/>
              </a:spcAft>
              <a:buClr>
                <a:schemeClr val="dk2"/>
              </a:buClr>
              <a:buSzPts val="3000"/>
              <a:buNone/>
              <a:defRPr sz="3000">
                <a:solidFill>
                  <a:schemeClr val="dk2"/>
                </a:solidFill>
              </a:defRPr>
            </a:lvl2pPr>
            <a:lvl3pPr lvl="2" algn="l">
              <a:lnSpc>
                <a:spcPct val="100000"/>
              </a:lnSpc>
              <a:spcBef>
                <a:spcPts val="0"/>
              </a:spcBef>
              <a:spcAft>
                <a:spcPts val="0"/>
              </a:spcAft>
              <a:buClr>
                <a:schemeClr val="dk2"/>
              </a:buClr>
              <a:buSzPts val="3000"/>
              <a:buNone/>
              <a:defRPr sz="3000">
                <a:solidFill>
                  <a:schemeClr val="dk2"/>
                </a:solidFill>
              </a:defRPr>
            </a:lvl3pPr>
            <a:lvl4pPr lvl="3" algn="l">
              <a:lnSpc>
                <a:spcPct val="100000"/>
              </a:lnSpc>
              <a:spcBef>
                <a:spcPts val="0"/>
              </a:spcBef>
              <a:spcAft>
                <a:spcPts val="0"/>
              </a:spcAft>
              <a:buClr>
                <a:schemeClr val="dk2"/>
              </a:buClr>
              <a:buSzPts val="3000"/>
              <a:buNone/>
              <a:defRPr sz="3000">
                <a:solidFill>
                  <a:schemeClr val="dk2"/>
                </a:solidFill>
              </a:defRPr>
            </a:lvl4pPr>
            <a:lvl5pPr lvl="4" algn="l">
              <a:lnSpc>
                <a:spcPct val="100000"/>
              </a:lnSpc>
              <a:spcBef>
                <a:spcPts val="0"/>
              </a:spcBef>
              <a:spcAft>
                <a:spcPts val="0"/>
              </a:spcAft>
              <a:buClr>
                <a:schemeClr val="dk2"/>
              </a:buClr>
              <a:buSzPts val="3000"/>
              <a:buNone/>
              <a:defRPr sz="3000">
                <a:solidFill>
                  <a:schemeClr val="dk2"/>
                </a:solidFill>
              </a:defRPr>
            </a:lvl5pPr>
            <a:lvl6pPr lvl="5" algn="l">
              <a:lnSpc>
                <a:spcPct val="100000"/>
              </a:lnSpc>
              <a:spcBef>
                <a:spcPts val="0"/>
              </a:spcBef>
              <a:spcAft>
                <a:spcPts val="0"/>
              </a:spcAft>
              <a:buClr>
                <a:schemeClr val="dk2"/>
              </a:buClr>
              <a:buSzPts val="3000"/>
              <a:buNone/>
              <a:defRPr sz="3000">
                <a:solidFill>
                  <a:schemeClr val="dk2"/>
                </a:solidFill>
              </a:defRPr>
            </a:lvl6pPr>
            <a:lvl7pPr lvl="6" algn="l">
              <a:lnSpc>
                <a:spcPct val="100000"/>
              </a:lnSpc>
              <a:spcBef>
                <a:spcPts val="0"/>
              </a:spcBef>
              <a:spcAft>
                <a:spcPts val="0"/>
              </a:spcAft>
              <a:buClr>
                <a:schemeClr val="dk2"/>
              </a:buClr>
              <a:buSzPts val="3000"/>
              <a:buNone/>
              <a:defRPr sz="3000">
                <a:solidFill>
                  <a:schemeClr val="dk2"/>
                </a:solidFill>
              </a:defRPr>
            </a:lvl7pPr>
            <a:lvl8pPr lvl="7" algn="l">
              <a:lnSpc>
                <a:spcPct val="100000"/>
              </a:lnSpc>
              <a:spcBef>
                <a:spcPts val="0"/>
              </a:spcBef>
              <a:spcAft>
                <a:spcPts val="0"/>
              </a:spcAft>
              <a:buClr>
                <a:schemeClr val="dk2"/>
              </a:buClr>
              <a:buSzPts val="3000"/>
              <a:buNone/>
              <a:defRPr sz="3000">
                <a:solidFill>
                  <a:schemeClr val="dk2"/>
                </a:solidFill>
              </a:defRPr>
            </a:lvl8pPr>
            <a:lvl9pPr lvl="8" algn="l">
              <a:lnSpc>
                <a:spcPct val="100000"/>
              </a:lnSpc>
              <a:spcBef>
                <a:spcPts val="0"/>
              </a:spcBef>
              <a:spcAft>
                <a:spcPts val="0"/>
              </a:spcAft>
              <a:buClr>
                <a:schemeClr val="dk2"/>
              </a:buClr>
              <a:buSzPts val="3000"/>
              <a:buNone/>
              <a:defRPr sz="3000">
                <a:solidFill>
                  <a:schemeClr val="dk2"/>
                </a:solidFill>
              </a:defRPr>
            </a:lvl9pPr>
          </a:lstStyle>
          <a:p/>
        </p:txBody>
      </p:sp>
      <p:grpSp>
        <p:nvGrpSpPr>
          <p:cNvPr id="95" name="Google Shape;95;p35"/>
          <p:cNvGrpSpPr/>
          <p:nvPr/>
        </p:nvGrpSpPr>
        <p:grpSpPr>
          <a:xfrm>
            <a:off x="4894945" y="-11"/>
            <a:ext cx="4252453" cy="5146815"/>
            <a:chOff x="4894945" y="-11"/>
            <a:chExt cx="4252453" cy="5146815"/>
          </a:xfrm>
        </p:grpSpPr>
        <p:sp>
          <p:nvSpPr>
            <p:cNvPr id="96" name="Google Shape;96;p35"/>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5"/>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5"/>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5"/>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5"/>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5"/>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5"/>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5"/>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5"/>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5"/>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5"/>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5"/>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5"/>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5"/>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5"/>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5"/>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5"/>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5"/>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5"/>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5"/>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5"/>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5"/>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35"/>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5"/>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5"/>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5"/>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5"/>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5"/>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5"/>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5"/>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5"/>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5"/>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5"/>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5"/>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5"/>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5"/>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5"/>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5"/>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5"/>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5"/>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5"/>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5"/>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5"/>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5"/>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5"/>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FFFF">
                <a:alpha val="5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5"/>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5"/>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5"/>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219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5"/>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5"/>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5"/>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5"/>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5"/>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0" name="Shape 150"/>
        <p:cNvGrpSpPr/>
        <p:nvPr/>
      </p:nvGrpSpPr>
      <p:grpSpPr>
        <a:xfrm>
          <a:off x="0" y="0"/>
          <a:ext cx="0" cy="0"/>
          <a:chOff x="0" y="0"/>
          <a:chExt cx="0" cy="0"/>
        </a:xfrm>
      </p:grpSpPr>
      <p:grpSp>
        <p:nvGrpSpPr>
          <p:cNvPr id="151" name="Google Shape;151;p36"/>
          <p:cNvGrpSpPr/>
          <p:nvPr/>
        </p:nvGrpSpPr>
        <p:grpSpPr>
          <a:xfrm>
            <a:off x="900" y="0"/>
            <a:ext cx="9143992" cy="2564787"/>
            <a:chOff x="900" y="0"/>
            <a:chExt cx="9143992" cy="2564787"/>
          </a:xfrm>
        </p:grpSpPr>
        <p:sp>
          <p:nvSpPr>
            <p:cNvPr id="152" name="Google Shape;152;p36"/>
            <p:cNvSpPr/>
            <p:nvPr/>
          </p:nvSpPr>
          <p:spPr>
            <a:xfrm flipH="1">
              <a:off x="1219296" y="1278075"/>
              <a:ext cx="1214076" cy="1286712"/>
            </a:xfrm>
            <a:custGeom>
              <a:rect b="b" l="l" r="r" t="t"/>
              <a:pathLst>
                <a:path extrusionOk="0" h="40072" w="40799">
                  <a:moveTo>
                    <a:pt x="40798" y="0"/>
                  </a:moveTo>
                  <a:lnTo>
                    <a:pt x="1" y="20036"/>
                  </a:lnTo>
                  <a:lnTo>
                    <a:pt x="40798" y="40072"/>
                  </a:lnTo>
                  <a:lnTo>
                    <a:pt x="40798"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6"/>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6"/>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6"/>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6"/>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6"/>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6"/>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6"/>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6"/>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6"/>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6"/>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6"/>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6"/>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6"/>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6"/>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6"/>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6"/>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6"/>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6"/>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6"/>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6"/>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36"/>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6"/>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6"/>
            <p:cNvSpPr/>
            <p:nvPr/>
          </p:nvSpPr>
          <p:spPr>
            <a:xfrm>
              <a:off x="900" y="643324"/>
              <a:ext cx="609923"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6"/>
            <p:cNvSpPr/>
            <p:nvPr/>
          </p:nvSpPr>
          <p:spPr>
            <a:xfrm>
              <a:off x="610793" y="322545"/>
              <a:ext cx="608281"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6"/>
            <p:cNvSpPr/>
            <p:nvPr/>
          </p:nvSpPr>
          <p:spPr>
            <a:xfrm>
              <a:off x="3658671" y="863"/>
              <a:ext cx="608281"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6"/>
            <p:cNvSpPr/>
            <p:nvPr/>
          </p:nvSpPr>
          <p:spPr>
            <a:xfrm>
              <a:off x="1828968" y="322545"/>
              <a:ext cx="609923"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6"/>
            <p:cNvSpPr/>
            <p:nvPr/>
          </p:nvSpPr>
          <p:spPr>
            <a:xfrm>
              <a:off x="4266922" y="321642"/>
              <a:ext cx="609953" cy="643388"/>
            </a:xfrm>
            <a:custGeom>
              <a:rect b="b" l="l" r="r" t="t"/>
              <a:pathLst>
                <a:path extrusionOk="0" h="20037" w="20428">
                  <a:moveTo>
                    <a:pt x="1" y="1"/>
                  </a:moveTo>
                  <a:lnTo>
                    <a:pt x="1" y="20037"/>
                  </a:lnTo>
                  <a:lnTo>
                    <a:pt x="20427" y="10047"/>
                  </a:lnTo>
                  <a:lnTo>
                    <a:pt x="1"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6"/>
            <p:cNvSpPr/>
            <p:nvPr/>
          </p:nvSpPr>
          <p:spPr>
            <a:xfrm>
              <a:off x="900" y="0"/>
              <a:ext cx="609923"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6"/>
            <p:cNvSpPr/>
            <p:nvPr/>
          </p:nvSpPr>
          <p:spPr>
            <a:xfrm>
              <a:off x="610793" y="0"/>
              <a:ext cx="608281"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6"/>
            <p:cNvSpPr/>
            <p:nvPr/>
          </p:nvSpPr>
          <p:spPr>
            <a:xfrm>
              <a:off x="1219044" y="0"/>
              <a:ext cx="609953"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6"/>
            <p:cNvSpPr/>
            <p:nvPr/>
          </p:nvSpPr>
          <p:spPr>
            <a:xfrm>
              <a:off x="1828968" y="0"/>
              <a:ext cx="609923"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6"/>
            <p:cNvSpPr/>
            <p:nvPr/>
          </p:nvSpPr>
          <p:spPr>
            <a:xfrm>
              <a:off x="2438861" y="0"/>
              <a:ext cx="609953"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6"/>
            <p:cNvSpPr/>
            <p:nvPr/>
          </p:nvSpPr>
          <p:spPr>
            <a:xfrm>
              <a:off x="900" y="322545"/>
              <a:ext cx="609923"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6"/>
            <p:cNvSpPr/>
            <p:nvPr/>
          </p:nvSpPr>
          <p:spPr>
            <a:xfrm>
              <a:off x="610793" y="643324"/>
              <a:ext cx="608281" cy="643388"/>
            </a:xfrm>
            <a:custGeom>
              <a:rect b="b" l="l" r="r" t="t"/>
              <a:pathLst>
                <a:path extrusionOk="0" h="20037" w="20372">
                  <a:moveTo>
                    <a:pt x="20372" y="1"/>
                  </a:moveTo>
                  <a:lnTo>
                    <a:pt x="1" y="10047"/>
                  </a:lnTo>
                  <a:lnTo>
                    <a:pt x="20372" y="20037"/>
                  </a:lnTo>
                  <a:lnTo>
                    <a:pt x="20372"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6"/>
            <p:cNvSpPr/>
            <p:nvPr/>
          </p:nvSpPr>
          <p:spPr>
            <a:xfrm>
              <a:off x="3048778" y="863"/>
              <a:ext cx="609923"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6"/>
            <p:cNvSpPr/>
            <p:nvPr/>
          </p:nvSpPr>
          <p:spPr>
            <a:xfrm>
              <a:off x="3658671" y="321642"/>
              <a:ext cx="608281"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6"/>
            <p:cNvSpPr/>
            <p:nvPr/>
          </p:nvSpPr>
          <p:spPr>
            <a:xfrm>
              <a:off x="1219044" y="322545"/>
              <a:ext cx="609953"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6"/>
            <p:cNvSpPr/>
            <p:nvPr/>
          </p:nvSpPr>
          <p:spPr>
            <a:xfrm>
              <a:off x="4266922" y="863"/>
              <a:ext cx="609953"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6"/>
            <p:cNvSpPr/>
            <p:nvPr/>
          </p:nvSpPr>
          <p:spPr>
            <a:xfrm>
              <a:off x="900" y="0"/>
              <a:ext cx="609923"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6"/>
            <p:cNvSpPr/>
            <p:nvPr/>
          </p:nvSpPr>
          <p:spPr>
            <a:xfrm>
              <a:off x="610793" y="0"/>
              <a:ext cx="608281"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6"/>
            <p:cNvSpPr/>
            <p:nvPr/>
          </p:nvSpPr>
          <p:spPr>
            <a:xfrm>
              <a:off x="1219044" y="0"/>
              <a:ext cx="609953"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6"/>
            <p:cNvSpPr/>
            <p:nvPr/>
          </p:nvSpPr>
          <p:spPr>
            <a:xfrm>
              <a:off x="4266958" y="0"/>
              <a:ext cx="609923"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6"/>
            <p:cNvSpPr/>
            <p:nvPr/>
          </p:nvSpPr>
          <p:spPr>
            <a:xfrm>
              <a:off x="3657035" y="0"/>
              <a:ext cx="609923"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6"/>
            <p:cNvSpPr/>
            <p:nvPr/>
          </p:nvSpPr>
          <p:spPr>
            <a:xfrm>
              <a:off x="3048784" y="0"/>
              <a:ext cx="608281" cy="322577"/>
            </a:xfrm>
            <a:custGeom>
              <a:rect b="b" l="l" r="r" t="t"/>
              <a:pathLst>
                <a:path extrusionOk="0" h="10046" w="20372">
                  <a:moveTo>
                    <a:pt x="0" y="0"/>
                  </a:moveTo>
                  <a:lnTo>
                    <a:pt x="0" y="10046"/>
                  </a:lnTo>
                  <a:lnTo>
                    <a:pt x="20371"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6"/>
            <p:cNvSpPr/>
            <p:nvPr/>
          </p:nvSpPr>
          <p:spPr>
            <a:xfrm>
              <a:off x="2438861" y="0"/>
              <a:ext cx="609953"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6"/>
            <p:cNvSpPr/>
            <p:nvPr/>
          </p:nvSpPr>
          <p:spPr>
            <a:xfrm>
              <a:off x="3047936" y="321645"/>
              <a:ext cx="609923" cy="643388"/>
            </a:xfrm>
            <a:custGeom>
              <a:rect b="b" l="l" r="r" t="t"/>
              <a:pathLst>
                <a:path extrusionOk="0" h="20037" w="20427">
                  <a:moveTo>
                    <a:pt x="0" y="1"/>
                  </a:moveTo>
                  <a:lnTo>
                    <a:pt x="0" y="20037"/>
                  </a:lnTo>
                  <a:lnTo>
                    <a:pt x="20427" y="9991"/>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36"/>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36"/>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6"/>
            <p:cNvSpPr/>
            <p:nvPr/>
          </p:nvSpPr>
          <p:spPr>
            <a:xfrm>
              <a:off x="1222480" y="965020"/>
              <a:ext cx="608257" cy="643388"/>
            </a:xfrm>
            <a:custGeom>
              <a:rect b="b" l="l" r="r" t="t"/>
              <a:pathLst>
                <a:path extrusionOk="0" h="20037" w="20372">
                  <a:moveTo>
                    <a:pt x="20372" y="1"/>
                  </a:moveTo>
                  <a:lnTo>
                    <a:pt x="1" y="10047"/>
                  </a:lnTo>
                  <a:lnTo>
                    <a:pt x="20372" y="20037"/>
                  </a:lnTo>
                  <a:lnTo>
                    <a:pt x="20372"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6"/>
            <p:cNvSpPr/>
            <p:nvPr/>
          </p:nvSpPr>
          <p:spPr>
            <a:xfrm>
              <a:off x="1834119" y="1921382"/>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p36"/>
          <p:cNvSpPr txBox="1"/>
          <p:nvPr>
            <p:ph idx="1" type="body"/>
          </p:nvPr>
        </p:nvSpPr>
        <p:spPr>
          <a:xfrm>
            <a:off x="2528350" y="1552150"/>
            <a:ext cx="5497800" cy="29856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i="1" sz="3000"/>
            </a:lvl1pPr>
            <a:lvl2pPr indent="-419100" lvl="1" marL="914400" algn="l">
              <a:lnSpc>
                <a:spcPct val="100000"/>
              </a:lnSpc>
              <a:spcBef>
                <a:spcPts val="0"/>
              </a:spcBef>
              <a:spcAft>
                <a:spcPts val="0"/>
              </a:spcAft>
              <a:buSzPts val="3000"/>
              <a:buChar char="◂"/>
              <a:defRPr i="1" sz="3000"/>
            </a:lvl2pPr>
            <a:lvl3pPr indent="-419100" lvl="2" marL="1371600" algn="l">
              <a:lnSpc>
                <a:spcPct val="100000"/>
              </a:lnSpc>
              <a:spcBef>
                <a:spcPts val="0"/>
              </a:spcBef>
              <a:spcAft>
                <a:spcPts val="0"/>
              </a:spcAft>
              <a:buSzPts val="3000"/>
              <a:buChar char="◂"/>
              <a:defRPr i="1" sz="3000"/>
            </a:lvl3pPr>
            <a:lvl4pPr indent="-419100" lvl="3" marL="1828800" algn="l">
              <a:lnSpc>
                <a:spcPct val="100000"/>
              </a:lnSpc>
              <a:spcBef>
                <a:spcPts val="0"/>
              </a:spcBef>
              <a:spcAft>
                <a:spcPts val="0"/>
              </a:spcAft>
              <a:buSzPts val="3000"/>
              <a:buChar char="◂"/>
              <a:defRPr i="1" sz="3000"/>
            </a:lvl4pPr>
            <a:lvl5pPr indent="-419100" lvl="4" marL="2286000" algn="l">
              <a:lnSpc>
                <a:spcPct val="100000"/>
              </a:lnSpc>
              <a:spcBef>
                <a:spcPts val="0"/>
              </a:spcBef>
              <a:spcAft>
                <a:spcPts val="0"/>
              </a:spcAft>
              <a:buSzPts val="3000"/>
              <a:buChar char="○"/>
              <a:defRPr i="1" sz="3000"/>
            </a:lvl5pPr>
            <a:lvl6pPr indent="-419100" lvl="5" marL="2743200" algn="l">
              <a:lnSpc>
                <a:spcPct val="100000"/>
              </a:lnSpc>
              <a:spcBef>
                <a:spcPts val="0"/>
              </a:spcBef>
              <a:spcAft>
                <a:spcPts val="0"/>
              </a:spcAft>
              <a:buSzPts val="3000"/>
              <a:buChar char="■"/>
              <a:defRPr i="1" sz="3000"/>
            </a:lvl6pPr>
            <a:lvl7pPr indent="-419100" lvl="6" marL="3200400" algn="l">
              <a:lnSpc>
                <a:spcPct val="100000"/>
              </a:lnSpc>
              <a:spcBef>
                <a:spcPts val="0"/>
              </a:spcBef>
              <a:spcAft>
                <a:spcPts val="0"/>
              </a:spcAft>
              <a:buSzPts val="3000"/>
              <a:buChar char="●"/>
              <a:defRPr i="1" sz="3000"/>
            </a:lvl7pPr>
            <a:lvl8pPr indent="-419100" lvl="7" marL="3657600" algn="l">
              <a:lnSpc>
                <a:spcPct val="100000"/>
              </a:lnSpc>
              <a:spcBef>
                <a:spcPts val="0"/>
              </a:spcBef>
              <a:spcAft>
                <a:spcPts val="0"/>
              </a:spcAft>
              <a:buSzPts val="3000"/>
              <a:buChar char="○"/>
              <a:defRPr i="1" sz="3000"/>
            </a:lvl8pPr>
            <a:lvl9pPr indent="-419100" lvl="8" marL="4114800" algn="l">
              <a:lnSpc>
                <a:spcPct val="100000"/>
              </a:lnSpc>
              <a:spcBef>
                <a:spcPts val="0"/>
              </a:spcBef>
              <a:spcAft>
                <a:spcPts val="0"/>
              </a:spcAft>
              <a:buSzPts val="3000"/>
              <a:buChar char="■"/>
              <a:defRPr i="1" sz="3000"/>
            </a:lvl9pPr>
          </a:lstStyle>
          <a:p/>
        </p:txBody>
      </p:sp>
      <p:sp>
        <p:nvSpPr>
          <p:cNvPr id="204" name="Google Shape;204;p36"/>
          <p:cNvSpPr txBox="1"/>
          <p:nvPr/>
        </p:nvSpPr>
        <p:spPr>
          <a:xfrm>
            <a:off x="1295501" y="1558650"/>
            <a:ext cx="735900" cy="105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Montserrat"/>
                <a:ea typeface="Montserrat"/>
                <a:cs typeface="Montserrat"/>
                <a:sym typeface="Montserrat"/>
              </a:rPr>
              <a:t>“</a:t>
            </a:r>
            <a:endParaRPr b="1" i="0" sz="6000" u="none" cap="none" strike="noStrike">
              <a:solidFill>
                <a:srgbClr val="FFFFFF"/>
              </a:solidFill>
              <a:latin typeface="Montserrat"/>
              <a:ea typeface="Montserrat"/>
              <a:cs typeface="Montserrat"/>
              <a:sym typeface="Montserrat"/>
            </a:endParaRPr>
          </a:p>
        </p:txBody>
      </p:sp>
      <p:sp>
        <p:nvSpPr>
          <p:cNvPr id="205" name="Google Shape;205;p36"/>
          <p:cNvSpPr txBox="1"/>
          <p:nvPr>
            <p:ph idx="12" type="sldNum"/>
          </p:nvPr>
        </p:nvSpPr>
        <p:spPr>
          <a:xfrm>
            <a:off x="854332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B7B7B7"/>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06" name="Shape 206"/>
        <p:cNvGrpSpPr/>
        <p:nvPr/>
      </p:nvGrpSpPr>
      <p:grpSpPr>
        <a:xfrm>
          <a:off x="0" y="0"/>
          <a:ext cx="0" cy="0"/>
          <a:chOff x="0" y="0"/>
          <a:chExt cx="0" cy="0"/>
        </a:xfrm>
      </p:grpSpPr>
      <p:grpSp>
        <p:nvGrpSpPr>
          <p:cNvPr id="207" name="Google Shape;207;p37"/>
          <p:cNvGrpSpPr/>
          <p:nvPr/>
        </p:nvGrpSpPr>
        <p:grpSpPr>
          <a:xfrm>
            <a:off x="6714243" y="3860093"/>
            <a:ext cx="2429755" cy="1286711"/>
            <a:chOff x="6714243" y="3860093"/>
            <a:chExt cx="2429755" cy="1286711"/>
          </a:xfrm>
        </p:grpSpPr>
        <p:sp>
          <p:nvSpPr>
            <p:cNvPr id="208" name="Google Shape;208;p37"/>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7"/>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7"/>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7"/>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7"/>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7"/>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7"/>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7"/>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7"/>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7"/>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7"/>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7"/>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p37"/>
          <p:cNvGrpSpPr/>
          <p:nvPr/>
        </p:nvGrpSpPr>
        <p:grpSpPr>
          <a:xfrm>
            <a:off x="892" y="-11"/>
            <a:ext cx="3037586" cy="2252645"/>
            <a:chOff x="892" y="-11"/>
            <a:chExt cx="3037586" cy="2252645"/>
          </a:xfrm>
        </p:grpSpPr>
        <p:sp>
          <p:nvSpPr>
            <p:cNvPr id="221" name="Google Shape;221;p37"/>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7"/>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37"/>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7"/>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7"/>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7"/>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7"/>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7"/>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7"/>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7"/>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7"/>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7"/>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7"/>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7"/>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7"/>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7"/>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7"/>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7"/>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7"/>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7"/>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7"/>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7"/>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7"/>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4" name="Google Shape;244;p37"/>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45" name="Google Shape;245;p37"/>
          <p:cNvSpPr txBox="1"/>
          <p:nvPr>
            <p:ph idx="1" type="body"/>
          </p:nvPr>
        </p:nvSpPr>
        <p:spPr>
          <a:xfrm>
            <a:off x="1320025" y="1849075"/>
            <a:ext cx="2080800" cy="2656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246" name="Google Shape;246;p37"/>
          <p:cNvSpPr txBox="1"/>
          <p:nvPr>
            <p:ph idx="2" type="body"/>
          </p:nvPr>
        </p:nvSpPr>
        <p:spPr>
          <a:xfrm>
            <a:off x="3507463" y="1849075"/>
            <a:ext cx="2080800" cy="2656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247" name="Google Shape;247;p37"/>
          <p:cNvSpPr txBox="1"/>
          <p:nvPr>
            <p:ph idx="3" type="body"/>
          </p:nvPr>
        </p:nvSpPr>
        <p:spPr>
          <a:xfrm>
            <a:off x="5694901" y="1849075"/>
            <a:ext cx="2080800" cy="2656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248" name="Google Shape;248;p3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teral pattern">
  <p:cSld name="BLANK_2">
    <p:spTree>
      <p:nvGrpSpPr>
        <p:cNvPr id="249" name="Shape 249"/>
        <p:cNvGrpSpPr/>
        <p:nvPr/>
      </p:nvGrpSpPr>
      <p:grpSpPr>
        <a:xfrm>
          <a:off x="0" y="0"/>
          <a:ext cx="0" cy="0"/>
          <a:chOff x="0" y="0"/>
          <a:chExt cx="0" cy="0"/>
        </a:xfrm>
      </p:grpSpPr>
      <p:grpSp>
        <p:nvGrpSpPr>
          <p:cNvPr id="250" name="Google Shape;250;p38"/>
          <p:cNvGrpSpPr/>
          <p:nvPr/>
        </p:nvGrpSpPr>
        <p:grpSpPr>
          <a:xfrm>
            <a:off x="6109812" y="-11"/>
            <a:ext cx="3037586" cy="5146815"/>
            <a:chOff x="6109812" y="-11"/>
            <a:chExt cx="3037586" cy="5146815"/>
          </a:xfrm>
        </p:grpSpPr>
        <p:sp>
          <p:nvSpPr>
            <p:cNvPr id="251" name="Google Shape;251;p38"/>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8"/>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8"/>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8"/>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38"/>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38"/>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8"/>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38"/>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8"/>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8"/>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38"/>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38"/>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8"/>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38"/>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8"/>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8"/>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8"/>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8"/>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8"/>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8"/>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8"/>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8"/>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8"/>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8"/>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8"/>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8"/>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8"/>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8"/>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8"/>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8"/>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8"/>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8"/>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8"/>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8"/>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8"/>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3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87" name="Shape 287"/>
        <p:cNvGrpSpPr/>
        <p:nvPr/>
      </p:nvGrpSpPr>
      <p:grpSpPr>
        <a:xfrm>
          <a:off x="0" y="0"/>
          <a:ext cx="0" cy="0"/>
          <a:chOff x="0" y="0"/>
          <a:chExt cx="0" cy="0"/>
        </a:xfrm>
      </p:grpSpPr>
      <p:grpSp>
        <p:nvGrpSpPr>
          <p:cNvPr id="288" name="Google Shape;288;p39"/>
          <p:cNvGrpSpPr/>
          <p:nvPr/>
        </p:nvGrpSpPr>
        <p:grpSpPr>
          <a:xfrm>
            <a:off x="6714243" y="3860093"/>
            <a:ext cx="2429755" cy="1286711"/>
            <a:chOff x="6714243" y="3860093"/>
            <a:chExt cx="2429755" cy="1286711"/>
          </a:xfrm>
        </p:grpSpPr>
        <p:sp>
          <p:nvSpPr>
            <p:cNvPr id="289" name="Google Shape;289;p39"/>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9"/>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9"/>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9"/>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9"/>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9"/>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9"/>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9"/>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9"/>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9"/>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9"/>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9"/>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1" name="Google Shape;301;p39"/>
          <p:cNvGrpSpPr/>
          <p:nvPr/>
        </p:nvGrpSpPr>
        <p:grpSpPr>
          <a:xfrm>
            <a:off x="892" y="-11"/>
            <a:ext cx="3037586" cy="2252645"/>
            <a:chOff x="892" y="-11"/>
            <a:chExt cx="3037586" cy="2252645"/>
          </a:xfrm>
        </p:grpSpPr>
        <p:sp>
          <p:nvSpPr>
            <p:cNvPr id="302" name="Google Shape;302;p39"/>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9"/>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9"/>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9"/>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9"/>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9"/>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9"/>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9"/>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9"/>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9"/>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9"/>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9"/>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9"/>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9"/>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9"/>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9"/>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9"/>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9"/>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9"/>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9"/>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9"/>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9"/>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9"/>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5" name="Google Shape;325;p39"/>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26" name="Google Shape;326;p39"/>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noAutofit/>
          </a:bodyPr>
          <a:lstStyle>
            <a:lvl1pPr indent="-368300" lvl="0" marL="457200" algn="l">
              <a:lnSpc>
                <a:spcPct val="100000"/>
              </a:lnSpc>
              <a:spcBef>
                <a:spcPts val="600"/>
              </a:spcBef>
              <a:spcAft>
                <a:spcPts val="0"/>
              </a:spcAft>
              <a:buSzPts val="2200"/>
              <a:buChar char="◂"/>
              <a:defRPr/>
            </a:lvl1pPr>
            <a:lvl2pPr indent="-368300" lvl="1" marL="914400" algn="l">
              <a:lnSpc>
                <a:spcPct val="100000"/>
              </a:lnSpc>
              <a:spcBef>
                <a:spcPts val="0"/>
              </a:spcBef>
              <a:spcAft>
                <a:spcPts val="0"/>
              </a:spcAft>
              <a:buSzPts val="2200"/>
              <a:buChar char="◂"/>
              <a:defRPr/>
            </a:lvl2pPr>
            <a:lvl3pPr indent="-368300" lvl="2" marL="1371600" algn="l">
              <a:lnSpc>
                <a:spcPct val="100000"/>
              </a:lnSpc>
              <a:spcBef>
                <a:spcPts val="0"/>
              </a:spcBef>
              <a:spcAft>
                <a:spcPts val="0"/>
              </a:spcAft>
              <a:buSzPts val="2200"/>
              <a:buChar char="◂"/>
              <a:defRPr/>
            </a:lvl3pPr>
            <a:lvl4pPr indent="-368300" lvl="3" marL="1828800" algn="l">
              <a:lnSpc>
                <a:spcPct val="100000"/>
              </a:lnSpc>
              <a:spcBef>
                <a:spcPts val="0"/>
              </a:spcBef>
              <a:spcAft>
                <a:spcPts val="0"/>
              </a:spcAft>
              <a:buSzPts val="2200"/>
              <a:buChar char="◂"/>
              <a:defRPr/>
            </a:lvl4pPr>
            <a:lvl5pPr indent="-368300" lvl="4" marL="2286000" algn="l">
              <a:lnSpc>
                <a:spcPct val="100000"/>
              </a:lnSpc>
              <a:spcBef>
                <a:spcPts val="0"/>
              </a:spcBef>
              <a:spcAft>
                <a:spcPts val="0"/>
              </a:spcAft>
              <a:buSzPts val="2200"/>
              <a:buChar char="○"/>
              <a:defRPr/>
            </a:lvl5pPr>
            <a:lvl6pPr indent="-368300" lvl="5" marL="2743200" algn="l">
              <a:lnSpc>
                <a:spcPct val="100000"/>
              </a:lnSpc>
              <a:spcBef>
                <a:spcPts val="0"/>
              </a:spcBef>
              <a:spcAft>
                <a:spcPts val="0"/>
              </a:spcAft>
              <a:buSzPts val="2200"/>
              <a:buChar char="■"/>
              <a:defRPr/>
            </a:lvl6pPr>
            <a:lvl7pPr indent="-368300" lvl="6" marL="3200400" algn="l">
              <a:lnSpc>
                <a:spcPct val="100000"/>
              </a:lnSpc>
              <a:spcBef>
                <a:spcPts val="0"/>
              </a:spcBef>
              <a:spcAft>
                <a:spcPts val="0"/>
              </a:spcAft>
              <a:buSzPts val="2200"/>
              <a:buChar char="●"/>
              <a:defRPr/>
            </a:lvl7pPr>
            <a:lvl8pPr indent="-368300" lvl="7" marL="3657600" algn="l">
              <a:lnSpc>
                <a:spcPct val="100000"/>
              </a:lnSpc>
              <a:spcBef>
                <a:spcPts val="0"/>
              </a:spcBef>
              <a:spcAft>
                <a:spcPts val="0"/>
              </a:spcAft>
              <a:buSzPts val="2200"/>
              <a:buChar char="○"/>
              <a:defRPr/>
            </a:lvl8pPr>
            <a:lvl9pPr indent="-368300" lvl="8" marL="4114800" algn="l">
              <a:lnSpc>
                <a:spcPct val="100000"/>
              </a:lnSpc>
              <a:spcBef>
                <a:spcPts val="0"/>
              </a:spcBef>
              <a:spcAft>
                <a:spcPts val="0"/>
              </a:spcAft>
              <a:buSzPts val="2200"/>
              <a:buChar char="■"/>
              <a:defRPr/>
            </a:lvl9pPr>
          </a:lstStyle>
          <a:p/>
        </p:txBody>
      </p:sp>
      <p:sp>
        <p:nvSpPr>
          <p:cNvPr id="327" name="Google Shape;327;p3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8" name="Shape 328"/>
        <p:cNvGrpSpPr/>
        <p:nvPr/>
      </p:nvGrpSpPr>
      <p:grpSpPr>
        <a:xfrm>
          <a:off x="0" y="0"/>
          <a:ext cx="0" cy="0"/>
          <a:chOff x="0" y="0"/>
          <a:chExt cx="0" cy="0"/>
        </a:xfrm>
      </p:grpSpPr>
      <p:grpSp>
        <p:nvGrpSpPr>
          <p:cNvPr id="329" name="Google Shape;329;p40"/>
          <p:cNvGrpSpPr/>
          <p:nvPr/>
        </p:nvGrpSpPr>
        <p:grpSpPr>
          <a:xfrm>
            <a:off x="892" y="-11"/>
            <a:ext cx="3037586" cy="2252645"/>
            <a:chOff x="892" y="-11"/>
            <a:chExt cx="3037586" cy="2252645"/>
          </a:xfrm>
        </p:grpSpPr>
        <p:sp>
          <p:nvSpPr>
            <p:cNvPr id="330" name="Google Shape;330;p40"/>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0"/>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0"/>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0"/>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0"/>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0"/>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0"/>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0"/>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0"/>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0"/>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0"/>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0"/>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0"/>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0"/>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0"/>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0"/>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0"/>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0"/>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0"/>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0"/>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0"/>
            <p:cNvSpPr/>
            <p:nvPr/>
          </p:nvSpPr>
          <p:spPr>
            <a:xfrm>
              <a:off x="892"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0"/>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40"/>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3" name="Google Shape;353;p40"/>
          <p:cNvGrpSpPr/>
          <p:nvPr/>
        </p:nvGrpSpPr>
        <p:grpSpPr>
          <a:xfrm>
            <a:off x="6714243" y="3860093"/>
            <a:ext cx="2429755" cy="1286711"/>
            <a:chOff x="6714243" y="3860093"/>
            <a:chExt cx="2429755" cy="1286711"/>
          </a:xfrm>
        </p:grpSpPr>
        <p:sp>
          <p:nvSpPr>
            <p:cNvPr id="354" name="Google Shape;354;p40"/>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40"/>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0"/>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0"/>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0"/>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0"/>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0"/>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0"/>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0"/>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0"/>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0"/>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0"/>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 name="Google Shape;366;p40"/>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67" name="Google Shape;367;p40"/>
          <p:cNvSpPr txBox="1"/>
          <p:nvPr>
            <p:ph idx="1" type="body"/>
          </p:nvPr>
        </p:nvSpPr>
        <p:spPr>
          <a:xfrm>
            <a:off x="1320025" y="1582625"/>
            <a:ext cx="3133500" cy="29553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368" name="Google Shape;368;p40"/>
          <p:cNvSpPr txBox="1"/>
          <p:nvPr>
            <p:ph idx="2" type="body"/>
          </p:nvPr>
        </p:nvSpPr>
        <p:spPr>
          <a:xfrm>
            <a:off x="4642177" y="1582625"/>
            <a:ext cx="3133500" cy="29553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369" name="Google Shape;369;p4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370" name="Shape 370"/>
        <p:cNvGrpSpPr/>
        <p:nvPr/>
      </p:nvGrpSpPr>
      <p:grpSpPr>
        <a:xfrm>
          <a:off x="0" y="0"/>
          <a:ext cx="0" cy="0"/>
          <a:chOff x="0" y="0"/>
          <a:chExt cx="0" cy="0"/>
        </a:xfrm>
      </p:grpSpPr>
      <p:grpSp>
        <p:nvGrpSpPr>
          <p:cNvPr id="371" name="Google Shape;371;p41"/>
          <p:cNvGrpSpPr/>
          <p:nvPr/>
        </p:nvGrpSpPr>
        <p:grpSpPr>
          <a:xfrm>
            <a:off x="4894945" y="-11"/>
            <a:ext cx="4251603" cy="5146815"/>
            <a:chOff x="4894945" y="-11"/>
            <a:chExt cx="4251603" cy="5146815"/>
          </a:xfrm>
        </p:grpSpPr>
        <p:sp>
          <p:nvSpPr>
            <p:cNvPr id="372" name="Google Shape;372;p41"/>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1"/>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1"/>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1"/>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1"/>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1"/>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1"/>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1"/>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1"/>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1"/>
            <p:cNvSpPr/>
            <p:nvPr/>
          </p:nvSpPr>
          <p:spPr>
            <a:xfrm>
              <a:off x="6108962" y="-11"/>
              <a:ext cx="607886" cy="322577"/>
            </a:xfrm>
            <a:custGeom>
              <a:rect b="b" l="l" r="r" t="t"/>
              <a:pathLst>
                <a:path extrusionOk="0" h="10046" w="20428">
                  <a:moveTo>
                    <a:pt x="1" y="0"/>
                  </a:moveTo>
                  <a:lnTo>
                    <a:pt x="1" y="1004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1"/>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1"/>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1"/>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1"/>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1"/>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1"/>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1"/>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41"/>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1"/>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1"/>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1"/>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1"/>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1"/>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1"/>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1"/>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1"/>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1"/>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1"/>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1"/>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1"/>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1"/>
            <p:cNvSpPr/>
            <p:nvPr/>
          </p:nvSpPr>
          <p:spPr>
            <a:xfrm>
              <a:off x="5502772" y="643313"/>
              <a:ext cx="3643776" cy="3860168"/>
            </a:xfrm>
            <a:custGeom>
              <a:rect b="b" l="l" r="r" t="t"/>
              <a:pathLst>
                <a:path extrusionOk="0" h="120217" w="122449">
                  <a:moveTo>
                    <a:pt x="1" y="1"/>
                  </a:moveTo>
                  <a:lnTo>
                    <a:pt x="1" y="120216"/>
                  </a:lnTo>
                  <a:lnTo>
                    <a:pt x="122449" y="60109"/>
                  </a:lnTo>
                  <a:lnTo>
                    <a:pt x="1" y="1"/>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1"/>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1"/>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1"/>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1"/>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1"/>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1"/>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9" name="Google Shape;409;p41"/>
          <p:cNvGrpSpPr/>
          <p:nvPr/>
        </p:nvGrpSpPr>
        <p:grpSpPr>
          <a:xfrm>
            <a:off x="-6" y="-11"/>
            <a:ext cx="2429759" cy="1609289"/>
            <a:chOff x="608719" y="-11"/>
            <a:chExt cx="2429759" cy="1609289"/>
          </a:xfrm>
        </p:grpSpPr>
        <p:sp>
          <p:nvSpPr>
            <p:cNvPr id="410" name="Google Shape;410;p41"/>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1"/>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1"/>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1"/>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1"/>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1"/>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1"/>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1"/>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1"/>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1"/>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1"/>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1"/>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2" name="Google Shape;422;p41"/>
          <p:cNvSpPr txBox="1"/>
          <p:nvPr>
            <p:ph type="title"/>
          </p:nvPr>
        </p:nvSpPr>
        <p:spPr>
          <a:xfrm>
            <a:off x="742725" y="1652750"/>
            <a:ext cx="3892200" cy="513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423" name="Google Shape;423;p41"/>
          <p:cNvSpPr txBox="1"/>
          <p:nvPr>
            <p:ph idx="1" type="body"/>
          </p:nvPr>
        </p:nvSpPr>
        <p:spPr>
          <a:xfrm>
            <a:off x="742725" y="2227229"/>
            <a:ext cx="3892200" cy="22329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424" name="Google Shape;424;p4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425" name="Google Shape;425;p41"/>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6" name="Shape 426"/>
        <p:cNvGrpSpPr/>
        <p:nvPr/>
      </p:nvGrpSpPr>
      <p:grpSpPr>
        <a:xfrm>
          <a:off x="0" y="0"/>
          <a:ext cx="0" cy="0"/>
          <a:chOff x="0" y="0"/>
          <a:chExt cx="0" cy="0"/>
        </a:xfrm>
      </p:grpSpPr>
      <p:grpSp>
        <p:nvGrpSpPr>
          <p:cNvPr id="427" name="Google Shape;427;p42"/>
          <p:cNvGrpSpPr/>
          <p:nvPr/>
        </p:nvGrpSpPr>
        <p:grpSpPr>
          <a:xfrm flipH="1" rot="10800000">
            <a:off x="900" y="3856776"/>
            <a:ext cx="9143992" cy="1286720"/>
            <a:chOff x="900" y="0"/>
            <a:chExt cx="9143992" cy="1286720"/>
          </a:xfrm>
        </p:grpSpPr>
        <p:sp>
          <p:nvSpPr>
            <p:cNvPr id="428" name="Google Shape;428;p42"/>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2"/>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2"/>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2"/>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2"/>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2"/>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2"/>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2"/>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2"/>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2"/>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2"/>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2"/>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2"/>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2"/>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2"/>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2"/>
            <p:cNvSpPr/>
            <p:nvPr/>
          </p:nvSpPr>
          <p:spPr>
            <a:xfrm>
              <a:off x="4878953" y="0"/>
              <a:ext cx="609899" cy="322577"/>
            </a:xfrm>
            <a:custGeom>
              <a:rect b="b" l="l" r="r" t="t"/>
              <a:pathLst>
                <a:path extrusionOk="0" h="10046" w="20427">
                  <a:moveTo>
                    <a:pt x="0" y="0"/>
                  </a:moveTo>
                  <a:lnTo>
                    <a:pt x="20427"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2"/>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2"/>
            <p:cNvSpPr/>
            <p:nvPr/>
          </p:nvSpPr>
          <p:spPr>
            <a:xfrm>
              <a:off x="6097065" y="0"/>
              <a:ext cx="609929" cy="322577"/>
            </a:xfrm>
            <a:custGeom>
              <a:rect b="b" l="l" r="r" t="t"/>
              <a:pathLst>
                <a:path extrusionOk="0" h="10046" w="20428">
                  <a:moveTo>
                    <a:pt x="1"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2"/>
            <p:cNvSpPr/>
            <p:nvPr/>
          </p:nvSpPr>
          <p:spPr>
            <a:xfrm>
              <a:off x="8534993"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2"/>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2"/>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2"/>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2"/>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2"/>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2"/>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2"/>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2"/>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2"/>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42"/>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42"/>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42"/>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2"/>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rgbClr val="F646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42"/>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42"/>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2"/>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2"/>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2"/>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2"/>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2"/>
            <p:cNvSpPr/>
            <p:nvPr/>
          </p:nvSpPr>
          <p:spPr>
            <a:xfrm>
              <a:off x="900"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2"/>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2"/>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2"/>
            <p:cNvSpPr/>
            <p:nvPr/>
          </p:nvSpPr>
          <p:spPr>
            <a:xfrm>
              <a:off x="4266958" y="0"/>
              <a:ext cx="609899" cy="322577"/>
            </a:xfrm>
            <a:custGeom>
              <a:rect b="b" l="l" r="r" t="t"/>
              <a:pathLst>
                <a:path extrusionOk="0" h="10046" w="20427">
                  <a:moveTo>
                    <a:pt x="0" y="0"/>
                  </a:moveTo>
                  <a:lnTo>
                    <a:pt x="0" y="10046"/>
                  </a:lnTo>
                  <a:lnTo>
                    <a:pt x="20427" y="0"/>
                  </a:lnTo>
                  <a:close/>
                </a:path>
              </a:pathLst>
            </a:custGeom>
            <a:solidFill>
              <a:srgbClr val="FFC8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2"/>
            <p:cNvSpPr/>
            <p:nvPr/>
          </p:nvSpPr>
          <p:spPr>
            <a:xfrm>
              <a:off x="3657035" y="0"/>
              <a:ext cx="609899" cy="322577"/>
            </a:xfrm>
            <a:custGeom>
              <a:rect b="b" l="l" r="r" t="t"/>
              <a:pathLst>
                <a:path extrusionOk="0" h="10046" w="20427">
                  <a:moveTo>
                    <a:pt x="0" y="0"/>
                  </a:moveTo>
                  <a:lnTo>
                    <a:pt x="20427" y="10046"/>
                  </a:lnTo>
                  <a:lnTo>
                    <a:pt x="20427" y="0"/>
                  </a:lnTo>
                  <a:close/>
                </a:path>
              </a:pathLst>
            </a:custGeom>
            <a:solidFill>
              <a:srgbClr val="FFA4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2"/>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2"/>
            <p:cNvSpPr/>
            <p:nvPr/>
          </p:nvSpPr>
          <p:spPr>
            <a:xfrm>
              <a:off x="2438861" y="0"/>
              <a:ext cx="609929" cy="322577"/>
            </a:xfrm>
            <a:custGeom>
              <a:rect b="b" l="l" r="r" t="t"/>
              <a:pathLst>
                <a:path extrusionOk="0" h="10046" w="20428">
                  <a:moveTo>
                    <a:pt x="1" y="0"/>
                  </a:moveTo>
                  <a:lnTo>
                    <a:pt x="20427" y="10046"/>
                  </a:lnTo>
                  <a:lnTo>
                    <a:pt x="20427" y="0"/>
                  </a:lnTo>
                  <a:close/>
                </a:path>
              </a:pathLst>
            </a:custGeom>
            <a:solidFill>
              <a:srgbClr val="A61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2"/>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2"/>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2"/>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42"/>
          <p:cNvSpPr txBox="1"/>
          <p:nvPr>
            <p:ph type="title"/>
          </p:nvPr>
        </p:nvSpPr>
        <p:spPr>
          <a:xfrm>
            <a:off x="0" y="0"/>
            <a:ext cx="9144000" cy="696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7" name="Google Shape;477;p42"/>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222222"/>
              </a:buClr>
              <a:buSzPts val="2400"/>
              <a:buFont typeface="Montserrat"/>
              <a:buNone/>
              <a:defRPr b="1" i="0" sz="2400" u="none" cap="none" strike="noStrike">
                <a:solidFill>
                  <a:srgbClr val="222222"/>
                </a:solidFill>
                <a:latin typeface="Montserrat"/>
                <a:ea typeface="Montserrat"/>
                <a:cs typeface="Montserrat"/>
                <a:sym typeface="Montserrat"/>
              </a:defRPr>
            </a:lvl1pPr>
            <a:lvl2pPr lvl="1"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2pPr>
            <a:lvl3pPr lvl="2"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3pPr>
            <a:lvl4pPr lvl="3"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4pPr>
            <a:lvl5pPr lvl="4"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5pPr>
            <a:lvl6pPr lvl="5"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6pPr>
            <a:lvl7pPr lvl="6"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7pPr>
            <a:lvl8pPr lvl="7"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8pPr>
            <a:lvl9pPr lvl="8" marR="0" rtl="0" algn="l">
              <a:lnSpc>
                <a:spcPct val="100000"/>
              </a:lnSpc>
              <a:spcBef>
                <a:spcPts val="0"/>
              </a:spcBef>
              <a:spcAft>
                <a:spcPts val="0"/>
              </a:spcAft>
              <a:buClr>
                <a:srgbClr val="222222"/>
              </a:buClr>
              <a:buSzPts val="2400"/>
              <a:buFont typeface="Montserrat ExtraBold"/>
              <a:buNone/>
              <a:defRPr b="0" i="0" sz="2400" u="none" cap="none" strike="noStrike">
                <a:solidFill>
                  <a:srgbClr val="222222"/>
                </a:solidFill>
                <a:latin typeface="Montserrat ExtraBold"/>
                <a:ea typeface="Montserrat ExtraBold"/>
                <a:cs typeface="Montserrat ExtraBold"/>
                <a:sym typeface="Montserrat ExtraBold"/>
              </a:defRPr>
            </a:lvl9pPr>
          </a:lstStyle>
          <a:p/>
        </p:txBody>
      </p:sp>
      <p:sp>
        <p:nvSpPr>
          <p:cNvPr id="7" name="Google Shape;7;p33"/>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600"/>
              </a:spcBef>
              <a:spcAft>
                <a:spcPts val="0"/>
              </a:spcAft>
              <a:buClr>
                <a:srgbClr val="FFC800"/>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1pPr>
            <a:lvl2pPr indent="-368300" lvl="1" marL="914400" marR="0" rtl="0" algn="l">
              <a:lnSpc>
                <a:spcPct val="100000"/>
              </a:lnSpc>
              <a:spcBef>
                <a:spcPts val="0"/>
              </a:spcBef>
              <a:spcAft>
                <a:spcPts val="0"/>
              </a:spcAft>
              <a:buClr>
                <a:srgbClr val="FFC800"/>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2pPr>
            <a:lvl3pPr indent="-368300" lvl="2" marL="1371600" marR="0" rtl="0" algn="l">
              <a:lnSpc>
                <a:spcPct val="100000"/>
              </a:lnSpc>
              <a:spcBef>
                <a:spcPts val="0"/>
              </a:spcBef>
              <a:spcAft>
                <a:spcPts val="0"/>
              </a:spcAft>
              <a:buClr>
                <a:srgbClr val="FFC800"/>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3pPr>
            <a:lvl4pPr indent="-368300" lvl="3" marL="1828800" marR="0" rtl="0" algn="l">
              <a:lnSpc>
                <a:spcPct val="100000"/>
              </a:lnSpc>
              <a:spcBef>
                <a:spcPts val="0"/>
              </a:spcBef>
              <a:spcAft>
                <a:spcPts val="0"/>
              </a:spcAft>
              <a:buClr>
                <a:srgbClr val="FFC800"/>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4pPr>
            <a:lvl5pPr indent="-368300" lvl="4" marL="2286000" marR="0" rtl="0" algn="l">
              <a:lnSpc>
                <a:spcPct val="100000"/>
              </a:lnSpc>
              <a:spcBef>
                <a:spcPts val="0"/>
              </a:spcBef>
              <a:spcAft>
                <a:spcPts val="0"/>
              </a:spcAft>
              <a:buClr>
                <a:srgbClr val="434343"/>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5pPr>
            <a:lvl6pPr indent="-368300" lvl="5" marL="2743200" marR="0" rtl="0" algn="l">
              <a:lnSpc>
                <a:spcPct val="100000"/>
              </a:lnSpc>
              <a:spcBef>
                <a:spcPts val="0"/>
              </a:spcBef>
              <a:spcAft>
                <a:spcPts val="0"/>
              </a:spcAft>
              <a:buClr>
                <a:srgbClr val="434343"/>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6pPr>
            <a:lvl7pPr indent="-368300" lvl="6" marL="3200400" marR="0" rtl="0" algn="l">
              <a:lnSpc>
                <a:spcPct val="100000"/>
              </a:lnSpc>
              <a:spcBef>
                <a:spcPts val="0"/>
              </a:spcBef>
              <a:spcAft>
                <a:spcPts val="0"/>
              </a:spcAft>
              <a:buClr>
                <a:srgbClr val="434343"/>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7pPr>
            <a:lvl8pPr indent="-368300" lvl="7" marL="3657600" marR="0" rtl="0" algn="l">
              <a:lnSpc>
                <a:spcPct val="100000"/>
              </a:lnSpc>
              <a:spcBef>
                <a:spcPts val="0"/>
              </a:spcBef>
              <a:spcAft>
                <a:spcPts val="0"/>
              </a:spcAft>
              <a:buClr>
                <a:srgbClr val="434343"/>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8pPr>
            <a:lvl9pPr indent="-368300" lvl="8" marL="4114800" marR="0" rtl="0" algn="l">
              <a:lnSpc>
                <a:spcPct val="100000"/>
              </a:lnSpc>
              <a:spcBef>
                <a:spcPts val="0"/>
              </a:spcBef>
              <a:spcAft>
                <a:spcPts val="0"/>
              </a:spcAft>
              <a:buClr>
                <a:srgbClr val="434343"/>
              </a:buClr>
              <a:buSzPts val="2200"/>
              <a:buFont typeface="Montserrat Light"/>
              <a:buChar char="■"/>
              <a:defRPr b="0" i="0" sz="2200" u="none" cap="none" strike="noStrike">
                <a:solidFill>
                  <a:srgbClr val="434343"/>
                </a:solidFill>
                <a:latin typeface="Montserrat Light"/>
                <a:ea typeface="Montserrat Light"/>
                <a:cs typeface="Montserrat Light"/>
                <a:sym typeface="Montserrat Light"/>
              </a:defRPr>
            </a:lvl9pPr>
          </a:lstStyle>
          <a:p/>
        </p:txBody>
      </p:sp>
      <p:sp>
        <p:nvSpPr>
          <p:cNvPr id="8" name="Google Shape;8;p3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eacea.ec.europa.eu/erasmus-plus/funding_en" TargetMode="External"/><Relationship Id="rId4" Type="http://schemas.openxmlformats.org/officeDocument/2006/relationships/hyperlink" Target="http://eacea.ec.europa.eu/erasmus-plus/funding_e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14.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hyperlink" Target="http://eacea.ec.europa.eu/erasmus-plus/actions/jean-monnet_en" TargetMode="External"/><Relationship Id="rId4" Type="http://schemas.openxmlformats.org/officeDocument/2006/relationships/hyperlink" Target="http://eacea.ec.europa.eu/erasmus-plus/funding_en" TargetMode="External"/><Relationship Id="rId5" Type="http://schemas.openxmlformats.org/officeDocument/2006/relationships/hyperlink" Target="https://eacea.ec.europa.eu/erasmus-plus/introduction-international-dimension-erasmus-plus_en" TargetMode="External"/><Relationship Id="rId6" Type="http://schemas.openxmlformats.org/officeDocument/2006/relationships/hyperlink" Target="https://eacea.ec.europa.eu/JeanMonnetDirectory/%23/search-screen/"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 Id="rId3"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https://www.erasmusplus.tn" TargetMode="External"/><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hyperlink" Target="http://www.erasmusplus.m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4646"/>
        </a:solidFill>
      </p:bgPr>
    </p:bg>
    <p:spTree>
      <p:nvGrpSpPr>
        <p:cNvPr id="532" name="Shape 532"/>
        <p:cNvGrpSpPr/>
        <p:nvPr/>
      </p:nvGrpSpPr>
      <p:grpSpPr>
        <a:xfrm>
          <a:off x="0" y="0"/>
          <a:ext cx="0" cy="0"/>
          <a:chOff x="0" y="0"/>
          <a:chExt cx="0" cy="0"/>
        </a:xfrm>
      </p:grpSpPr>
      <p:sp>
        <p:nvSpPr>
          <p:cNvPr id="533" name="Google Shape;533;p1"/>
          <p:cNvSpPr txBox="1"/>
          <p:nvPr>
            <p:ph type="ctrTitle"/>
          </p:nvPr>
        </p:nvSpPr>
        <p:spPr>
          <a:xfrm>
            <a:off x="685800" y="1991825"/>
            <a:ext cx="5265000" cy="115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000"/>
              <a:buNone/>
            </a:pPr>
            <a:r>
              <a:rPr lang="en-US"/>
              <a:t>This is your presentation title</a:t>
            </a:r>
            <a:endParaRPr/>
          </a:p>
        </p:txBody>
      </p:sp>
      <p:pic>
        <p:nvPicPr>
          <p:cNvPr id="534" name="Google Shape;534;p1"/>
          <p:cNvPicPr preferRelativeResize="0"/>
          <p:nvPr/>
        </p:nvPicPr>
        <p:blipFill rotWithShape="1">
          <a:blip r:embed="rId3">
            <a:alphaModFix/>
          </a:blip>
          <a:srcRect b="0" l="0" r="0" t="0"/>
          <a:stretch/>
        </p:blipFill>
        <p:spPr>
          <a:xfrm>
            <a:off x="0" y="285750"/>
            <a:ext cx="9144000" cy="457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651" name="Google Shape;651;p10"/>
          <p:cNvGraphicFramePr/>
          <p:nvPr/>
        </p:nvGraphicFramePr>
        <p:xfrm>
          <a:off x="838624" y="527231"/>
          <a:ext cx="7092366" cy="4432750"/>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57" name="Google Shape;657;p11"/>
          <p:cNvSpPr txBox="1"/>
          <p:nvPr/>
        </p:nvSpPr>
        <p:spPr>
          <a:xfrm>
            <a:off x="2996731" y="0"/>
            <a:ext cx="6147269" cy="686224"/>
          </a:xfrm>
          <a:prstGeom prst="rect">
            <a:avLst/>
          </a:prstGeom>
          <a:noFill/>
          <a:ln>
            <a:noFill/>
          </a:ln>
        </p:spPr>
        <p:txBody>
          <a:bodyPr anchorCtr="0" anchor="ctr" bIns="34275" lIns="68575" spcFirstLastPara="1" rIns="68575" wrap="square" tIns="34275">
            <a:normAutofit/>
          </a:bodyPr>
          <a:lstStyle/>
          <a:p>
            <a:pPr indent="0" lvl="0" marL="0" marR="0" rtl="0" algn="ctr">
              <a:lnSpc>
                <a:spcPct val="80000"/>
              </a:lnSpc>
              <a:spcBef>
                <a:spcPts val="0"/>
              </a:spcBef>
              <a:spcAft>
                <a:spcPts val="0"/>
              </a:spcAft>
              <a:buClr>
                <a:srgbClr val="000000"/>
              </a:buClr>
              <a:buSzPts val="2310"/>
              <a:buFont typeface="Arial"/>
              <a:buNone/>
            </a:pPr>
            <a:r>
              <a:rPr b="1" i="0" lang="en-US" sz="2310" u="none" cap="none" strike="noStrike">
                <a:solidFill>
                  <a:schemeClr val="dk1"/>
                </a:solidFill>
                <a:latin typeface="Verdana"/>
                <a:ea typeface="Verdana"/>
                <a:cs typeface="Verdana"/>
                <a:sym typeface="Verdana"/>
              </a:rPr>
              <a:t>Jean Monnet: comment ça marche?</a:t>
            </a:r>
            <a:endParaRPr b="1" i="0" sz="2310" u="none" cap="none" strike="noStrike">
              <a:solidFill>
                <a:schemeClr val="dk1"/>
              </a:solidFill>
              <a:latin typeface="Verdana"/>
              <a:ea typeface="Verdana"/>
              <a:cs typeface="Verdana"/>
              <a:sym typeface="Verdana"/>
            </a:endParaRPr>
          </a:p>
        </p:txBody>
      </p:sp>
      <p:grpSp>
        <p:nvGrpSpPr>
          <p:cNvPr id="658" name="Google Shape;658;p11"/>
          <p:cNvGrpSpPr/>
          <p:nvPr/>
        </p:nvGrpSpPr>
        <p:grpSpPr>
          <a:xfrm>
            <a:off x="-2532039" y="640187"/>
            <a:ext cx="10298148" cy="4867040"/>
            <a:chOff x="-4084392" y="-626883"/>
            <a:chExt cx="10298148" cy="4867040"/>
          </a:xfrm>
        </p:grpSpPr>
        <p:sp>
          <p:nvSpPr>
            <p:cNvPr id="659" name="Google Shape;659;p11"/>
            <p:cNvSpPr/>
            <p:nvPr/>
          </p:nvSpPr>
          <p:spPr>
            <a:xfrm>
              <a:off x="-4084392" y="-626883"/>
              <a:ext cx="4867040" cy="4867040"/>
            </a:xfrm>
            <a:prstGeom prst="blockArc">
              <a:avLst>
                <a:gd fmla="val 18900000" name="adj1"/>
                <a:gd fmla="val 2700000" name="adj2"/>
                <a:gd fmla="val 444" name="adj3"/>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1"/>
            <p:cNvSpPr/>
            <p:nvPr/>
          </p:nvSpPr>
          <p:spPr>
            <a:xfrm>
              <a:off x="503317" y="361327"/>
              <a:ext cx="5710439" cy="72265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1"/>
            <p:cNvSpPr txBox="1"/>
            <p:nvPr/>
          </p:nvSpPr>
          <p:spPr>
            <a:xfrm>
              <a:off x="503317" y="361327"/>
              <a:ext cx="5710439" cy="722654"/>
            </a:xfrm>
            <a:prstGeom prst="rect">
              <a:avLst/>
            </a:prstGeom>
            <a:noFill/>
            <a:ln>
              <a:noFill/>
            </a:ln>
          </p:spPr>
          <p:txBody>
            <a:bodyPr anchorCtr="0" anchor="ctr" bIns="43175" lIns="5736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Verdana"/>
                  <a:ea typeface="Verdana"/>
                  <a:cs typeface="Verdana"/>
                  <a:sym typeface="Verdana"/>
                </a:rPr>
                <a:t>MODULES, CHAIRES, CENTRES D'EXCELLENCE: </a:t>
              </a:r>
              <a:r>
                <a:rPr b="0" i="0" lang="en-US" sz="1700" u="none" cap="none" strike="noStrike">
                  <a:solidFill>
                    <a:schemeClr val="lt1"/>
                  </a:solidFill>
                  <a:latin typeface="Verdana"/>
                  <a:ea typeface="Verdana"/>
                  <a:cs typeface="Verdana"/>
                  <a:sym typeface="Verdana"/>
                </a:rPr>
                <a:t>Enseignement et recherche </a:t>
              </a:r>
              <a:endParaRPr b="0" i="0" sz="1700" u="none" cap="none" strike="noStrike">
                <a:solidFill>
                  <a:schemeClr val="lt1"/>
                </a:solidFill>
                <a:latin typeface="Arial"/>
                <a:ea typeface="Arial"/>
                <a:cs typeface="Arial"/>
                <a:sym typeface="Arial"/>
              </a:endParaRPr>
            </a:p>
          </p:txBody>
        </p:sp>
        <p:sp>
          <p:nvSpPr>
            <p:cNvPr id="662" name="Google Shape;662;p11"/>
            <p:cNvSpPr/>
            <p:nvPr/>
          </p:nvSpPr>
          <p:spPr>
            <a:xfrm>
              <a:off x="51658" y="270995"/>
              <a:ext cx="903318" cy="903318"/>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1"/>
            <p:cNvSpPr/>
            <p:nvPr/>
          </p:nvSpPr>
          <p:spPr>
            <a:xfrm>
              <a:off x="766002" y="1445309"/>
              <a:ext cx="5447754" cy="722654"/>
            </a:xfrm>
            <a:prstGeom prst="rect">
              <a:avLst/>
            </a:prstGeom>
            <a:solidFill>
              <a:srgbClr val="F9672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1"/>
            <p:cNvSpPr txBox="1"/>
            <p:nvPr/>
          </p:nvSpPr>
          <p:spPr>
            <a:xfrm>
              <a:off x="766002" y="1445309"/>
              <a:ext cx="5447754" cy="722654"/>
            </a:xfrm>
            <a:prstGeom prst="rect">
              <a:avLst/>
            </a:prstGeom>
            <a:noFill/>
            <a:ln>
              <a:noFill/>
            </a:ln>
          </p:spPr>
          <p:txBody>
            <a:bodyPr anchorCtr="0" anchor="ctr" bIns="43175" lIns="5736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Verdana"/>
                  <a:ea typeface="Verdana"/>
                  <a:cs typeface="Verdana"/>
                  <a:sym typeface="Verdana"/>
                </a:rPr>
                <a:t>RESEAUX, PROJETS</a:t>
              </a:r>
              <a:r>
                <a:rPr b="0" i="0" lang="en-US" sz="1700" u="none" cap="none" strike="noStrike">
                  <a:solidFill>
                    <a:schemeClr val="lt1"/>
                  </a:solidFill>
                  <a:latin typeface="Verdana"/>
                  <a:ea typeface="Verdana"/>
                  <a:cs typeface="Verdana"/>
                  <a:sym typeface="Verdana"/>
                </a:rPr>
                <a:t>: Débat politique avec le monde académique </a:t>
              </a:r>
              <a:endParaRPr b="0" i="0" sz="1700" u="none" cap="none" strike="noStrike">
                <a:solidFill>
                  <a:schemeClr val="lt1"/>
                </a:solidFill>
                <a:latin typeface="Arial"/>
                <a:ea typeface="Arial"/>
                <a:cs typeface="Arial"/>
                <a:sym typeface="Arial"/>
              </a:endParaRPr>
            </a:p>
          </p:txBody>
        </p:sp>
        <p:sp>
          <p:nvSpPr>
            <p:cNvPr id="665" name="Google Shape;665;p11"/>
            <p:cNvSpPr/>
            <p:nvPr/>
          </p:nvSpPr>
          <p:spPr>
            <a:xfrm>
              <a:off x="314343" y="1354977"/>
              <a:ext cx="903318" cy="903318"/>
            </a:xfrm>
            <a:prstGeom prst="ellipse">
              <a:avLst/>
            </a:prstGeom>
            <a:solidFill>
              <a:schemeClr val="lt1"/>
            </a:solidFill>
            <a:ln cap="flat" cmpd="sng" w="25400">
              <a:solidFill>
                <a:srgbClr val="F9672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1"/>
            <p:cNvSpPr/>
            <p:nvPr/>
          </p:nvSpPr>
          <p:spPr>
            <a:xfrm>
              <a:off x="503317" y="2529291"/>
              <a:ext cx="5710439" cy="722654"/>
            </a:xfrm>
            <a:prstGeom prst="rect">
              <a:avLst/>
            </a:prstGeom>
            <a:solidFill>
              <a:srgbClr val="FDA2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1"/>
            <p:cNvSpPr txBox="1"/>
            <p:nvPr/>
          </p:nvSpPr>
          <p:spPr>
            <a:xfrm>
              <a:off x="503317" y="2529291"/>
              <a:ext cx="5710439" cy="722654"/>
            </a:xfrm>
            <a:prstGeom prst="rect">
              <a:avLst/>
            </a:prstGeom>
            <a:noFill/>
            <a:ln>
              <a:noFill/>
            </a:ln>
          </p:spPr>
          <p:txBody>
            <a:bodyPr anchorCtr="0" anchor="ctr" bIns="43175" lIns="573600" spcFirstLastPara="1" rIns="43175" wrap="square" tIns="43175">
              <a:noAutofit/>
            </a:bodyPr>
            <a:lstStyle/>
            <a:p>
              <a:pPr indent="0" lvl="0" marL="0" marR="0" rtl="0" algn="l">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Verdana"/>
                  <a:ea typeface="Verdana"/>
                  <a:cs typeface="Verdana"/>
                  <a:sym typeface="Verdana"/>
                </a:rPr>
                <a:t>SOUTIEN</a:t>
              </a:r>
              <a:r>
                <a:rPr b="0" i="0" lang="en-US" sz="1700" u="none" cap="none" strike="noStrike">
                  <a:solidFill>
                    <a:schemeClr val="lt1"/>
                  </a:solidFill>
                  <a:latin typeface="Verdana"/>
                  <a:ea typeface="Verdana"/>
                  <a:cs typeface="Verdana"/>
                  <a:sym typeface="Verdana"/>
                </a:rPr>
                <a:t> aux activités des </a:t>
              </a:r>
              <a:r>
                <a:rPr b="1" i="0" lang="en-US" sz="1700" u="none" cap="none" strike="noStrike">
                  <a:solidFill>
                    <a:srgbClr val="0033FF"/>
                  </a:solidFill>
                  <a:latin typeface="Verdana"/>
                  <a:ea typeface="Verdana"/>
                  <a:cs typeface="Verdana"/>
                  <a:sym typeface="Verdana"/>
                </a:rPr>
                <a:t>ASSOCIATIONS</a:t>
              </a:r>
              <a:endParaRPr b="1" i="0" sz="1700" u="none" cap="none" strike="noStrike">
                <a:solidFill>
                  <a:schemeClr val="lt1"/>
                </a:solidFill>
                <a:latin typeface="Arial"/>
                <a:ea typeface="Arial"/>
                <a:cs typeface="Arial"/>
                <a:sym typeface="Arial"/>
              </a:endParaRPr>
            </a:p>
          </p:txBody>
        </p:sp>
        <p:sp>
          <p:nvSpPr>
            <p:cNvPr id="668" name="Google Shape;668;p11"/>
            <p:cNvSpPr/>
            <p:nvPr/>
          </p:nvSpPr>
          <p:spPr>
            <a:xfrm>
              <a:off x="51658" y="2438959"/>
              <a:ext cx="903318" cy="903318"/>
            </a:xfrm>
            <a:prstGeom prst="ellipse">
              <a:avLst/>
            </a:prstGeom>
            <a:solidFill>
              <a:schemeClr val="lt1"/>
            </a:solidFill>
            <a:ln cap="flat" cmpd="sng" w="25400">
              <a:solidFill>
                <a:srgbClr val="FDA2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2"/>
          <p:cNvSpPr txBox="1"/>
          <p:nvPr>
            <p:ph idx="12" type="sldNum"/>
          </p:nvPr>
        </p:nvSpPr>
        <p:spPr>
          <a:xfrm>
            <a:off x="919923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74" name="Google Shape;674;p12"/>
          <p:cNvSpPr txBox="1"/>
          <p:nvPr>
            <p:ph idx="4294967295" type="sldNum"/>
          </p:nvPr>
        </p:nvSpPr>
        <p:spPr>
          <a:xfrm>
            <a:off x="919923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675" name="Google Shape;675;p12"/>
          <p:cNvGraphicFramePr/>
          <p:nvPr/>
        </p:nvGraphicFramePr>
        <p:xfrm>
          <a:off x="274383" y="1704155"/>
          <a:ext cx="3000000" cy="3000000"/>
        </p:xfrm>
        <a:graphic>
          <a:graphicData uri="http://schemas.openxmlformats.org/drawingml/2006/table">
            <a:tbl>
              <a:tblPr>
                <a:noFill/>
                <a:tableStyleId>{3AB1269D-4007-4B78-AD89-352FDC83F0F5}</a:tableStyleId>
              </a:tblPr>
              <a:tblGrid>
                <a:gridCol w="2676675"/>
                <a:gridCol w="1577650"/>
                <a:gridCol w="1212650"/>
                <a:gridCol w="1462675"/>
              </a:tblGrid>
              <a:tr h="617150">
                <a:tc>
                  <a:txBody>
                    <a:bodyPr/>
                    <a:lstStyle/>
                    <a:p>
                      <a:pPr indent="0" lvl="0" marL="0" marR="0" rtl="0" algn="l">
                        <a:lnSpc>
                          <a:spcPct val="100000"/>
                        </a:lnSpc>
                        <a:spcBef>
                          <a:spcPts val="0"/>
                        </a:spcBef>
                        <a:spcAft>
                          <a:spcPts val="0"/>
                        </a:spcAft>
                        <a:buClr>
                          <a:schemeClr val="accent2"/>
                        </a:buClr>
                        <a:buSzPts val="1400"/>
                        <a:buFont typeface="Arial"/>
                        <a:buNone/>
                      </a:pPr>
                      <a:r>
                        <a:rPr b="1" i="0" lang="en-US" sz="1400" u="none" cap="none" strike="noStrike">
                          <a:solidFill>
                            <a:schemeClr val="accent2"/>
                          </a:solidFill>
                          <a:latin typeface="Verdana"/>
                          <a:ea typeface="Verdana"/>
                          <a:cs typeface="Verdana"/>
                          <a:sym typeface="Verdana"/>
                        </a:rPr>
                        <a:t>Type d'Activité</a:t>
                      </a:r>
                      <a:endParaRPr b="1" i="0" sz="1400" u="none" cap="none" strike="noStrike">
                        <a:solidFill>
                          <a:schemeClr val="accent2"/>
                        </a:solidFill>
                        <a:latin typeface="Verdana"/>
                        <a:ea typeface="Verdana"/>
                        <a:cs typeface="Verdana"/>
                        <a:sym typeface="Verdana"/>
                      </a:endParaRPr>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2"/>
                        </a:buClr>
                        <a:buSzPts val="1400"/>
                        <a:buFont typeface="Arial"/>
                        <a:buNone/>
                      </a:pPr>
                      <a:r>
                        <a:rPr b="1" i="0" lang="en-US" sz="1400" u="none" cap="none" strike="noStrike">
                          <a:solidFill>
                            <a:schemeClr val="accent2"/>
                          </a:solidFill>
                          <a:latin typeface="Verdana"/>
                          <a:ea typeface="Verdana"/>
                          <a:cs typeface="Verdana"/>
                          <a:sym typeface="Verdana"/>
                        </a:rPr>
                        <a:t>Montant max. de la subvention</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2"/>
                        </a:buClr>
                        <a:buSzPts val="1400"/>
                        <a:buFont typeface="Arial"/>
                        <a:buNone/>
                      </a:pPr>
                      <a:r>
                        <a:rPr b="1" i="0" lang="en-US" sz="1400" u="none" cap="none" strike="noStrike">
                          <a:solidFill>
                            <a:schemeClr val="accent2"/>
                          </a:solidFill>
                          <a:latin typeface="Verdana"/>
                          <a:ea typeface="Verdana"/>
                          <a:cs typeface="Verdana"/>
                          <a:sym typeface="Verdana"/>
                        </a:rPr>
                        <a:t>N° de pays</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2"/>
                        </a:buClr>
                        <a:buSzPts val="1400"/>
                        <a:buFont typeface="Arial"/>
                        <a:buNone/>
                      </a:pPr>
                      <a:r>
                        <a:rPr b="1" i="0" lang="en-US" sz="1400" u="none" cap="none" strike="noStrike">
                          <a:solidFill>
                            <a:schemeClr val="accent2"/>
                          </a:solidFill>
                          <a:latin typeface="Verdana"/>
                          <a:ea typeface="Verdana"/>
                          <a:cs typeface="Verdana"/>
                          <a:sym typeface="Verdana"/>
                        </a:rPr>
                        <a:t>Durée</a:t>
                      </a:r>
                      <a:endParaRPr b="1" i="0" sz="1400" u="none" cap="none" strike="noStrike">
                        <a:solidFill>
                          <a:schemeClr val="accent2"/>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6675">
                <a:tc>
                  <a:txBody>
                    <a:bodyPr/>
                    <a:lstStyle/>
                    <a:p>
                      <a:pPr indent="0" lvl="0" marL="0" marR="0" rtl="0" algn="l">
                        <a:lnSpc>
                          <a:spcPct val="100000"/>
                        </a:lnSpc>
                        <a:spcBef>
                          <a:spcPts val="0"/>
                        </a:spcBef>
                        <a:spcAft>
                          <a:spcPts val="0"/>
                        </a:spcAft>
                        <a:buClr>
                          <a:srgbClr val="FF0000"/>
                        </a:buClr>
                        <a:buSzPts val="1200"/>
                        <a:buFont typeface="Arial"/>
                        <a:buNone/>
                      </a:pPr>
                      <a:r>
                        <a:rPr b="1" i="0" lang="en-US" sz="1200" u="none" cap="none" strike="noStrike">
                          <a:solidFill>
                            <a:srgbClr val="FF0000"/>
                          </a:solidFill>
                          <a:latin typeface="Verdana"/>
                          <a:ea typeface="Verdana"/>
                          <a:cs typeface="Verdana"/>
                          <a:sym typeface="Verdana"/>
                        </a:rPr>
                        <a:t>Modules Jean Monnet  </a:t>
                      </a:r>
                      <a:endParaRPr sz="1400" u="none" cap="none" strike="noStrike"/>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66"/>
                        </a:buClr>
                        <a:buSzPts val="1200"/>
                        <a:buFont typeface="Arial"/>
                        <a:buNone/>
                      </a:pPr>
                      <a:r>
                        <a:rPr b="0" i="0" lang="en-US" sz="1200" u="none" cap="none" strike="noStrike">
                          <a:solidFill>
                            <a:srgbClr val="FF0066"/>
                          </a:solidFill>
                          <a:latin typeface="Verdana"/>
                          <a:ea typeface="Verdana"/>
                          <a:cs typeface="Verdana"/>
                          <a:sym typeface="Verdana"/>
                        </a:rPr>
                        <a:t>30.000 EUR</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Clr>
                          <a:srgbClr val="FF0066"/>
                        </a:buClr>
                        <a:buSzPts val="1200"/>
                        <a:buFont typeface="Arial"/>
                        <a:buNone/>
                      </a:pPr>
                      <a:r>
                        <a:rPr b="1" i="0" lang="en-US" sz="1200" u="none" cap="none" strike="noStrike">
                          <a:solidFill>
                            <a:srgbClr val="FF0066"/>
                          </a:solidFill>
                          <a:latin typeface="Verdana"/>
                          <a:ea typeface="Verdana"/>
                          <a:cs typeface="Verdana"/>
                          <a:sym typeface="Verdana"/>
                        </a:rPr>
                        <a:t>1</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Clr>
                          <a:srgbClr val="FF0066"/>
                        </a:buClr>
                        <a:buSzPts val="1200"/>
                        <a:buFont typeface="Arial"/>
                        <a:buNone/>
                      </a:pPr>
                      <a:r>
                        <a:rPr b="1" i="0" lang="en-US" sz="1200" u="none" cap="none" strike="noStrike">
                          <a:solidFill>
                            <a:srgbClr val="FF0066"/>
                          </a:solidFill>
                          <a:latin typeface="Verdana"/>
                          <a:ea typeface="Verdana"/>
                          <a:cs typeface="Verdana"/>
                          <a:sym typeface="Verdana"/>
                        </a:rPr>
                        <a:t>3 ans</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6675">
                <a:tc>
                  <a:txBody>
                    <a:bodyPr/>
                    <a:lstStyle/>
                    <a:p>
                      <a:pPr indent="0" lvl="0" marL="0" marR="0" rtl="0" algn="l">
                        <a:lnSpc>
                          <a:spcPct val="100000"/>
                        </a:lnSpc>
                        <a:spcBef>
                          <a:spcPts val="0"/>
                        </a:spcBef>
                        <a:spcAft>
                          <a:spcPts val="0"/>
                        </a:spcAft>
                        <a:buClr>
                          <a:srgbClr val="FF0000"/>
                        </a:buClr>
                        <a:buSzPts val="1200"/>
                        <a:buFont typeface="Arial"/>
                        <a:buNone/>
                      </a:pPr>
                      <a:r>
                        <a:rPr b="1" i="0" lang="en-US" sz="1200" u="none" cap="none" strike="noStrike">
                          <a:solidFill>
                            <a:srgbClr val="FF0000"/>
                          </a:solidFill>
                          <a:latin typeface="Verdana"/>
                          <a:ea typeface="Verdana"/>
                          <a:cs typeface="Verdana"/>
                          <a:sym typeface="Verdana"/>
                        </a:rPr>
                        <a:t>Chaires Jean Monnet </a:t>
                      </a:r>
                      <a:endParaRPr sz="1400" u="none" cap="none" strike="noStrike"/>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66"/>
                        </a:buClr>
                        <a:buSzPts val="1200"/>
                        <a:buFont typeface="Arial"/>
                        <a:buNone/>
                      </a:pPr>
                      <a:r>
                        <a:rPr b="0" i="0" lang="en-US" sz="1200" u="none" cap="none" strike="noStrike">
                          <a:solidFill>
                            <a:srgbClr val="FF0066"/>
                          </a:solidFill>
                          <a:latin typeface="Verdana"/>
                          <a:ea typeface="Verdana"/>
                          <a:cs typeface="Verdana"/>
                          <a:sym typeface="Verdana"/>
                        </a:rPr>
                        <a:t>50.000 EUR</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vMerge="1"/>
              </a:tr>
              <a:tr h="316675">
                <a:tc>
                  <a:txBody>
                    <a:bodyPr/>
                    <a:lstStyle/>
                    <a:p>
                      <a:pPr indent="0" lvl="0" marL="0" marR="0" rtl="0" algn="l">
                        <a:lnSpc>
                          <a:spcPct val="100000"/>
                        </a:lnSpc>
                        <a:spcBef>
                          <a:spcPts val="0"/>
                        </a:spcBef>
                        <a:spcAft>
                          <a:spcPts val="0"/>
                        </a:spcAft>
                        <a:buClr>
                          <a:srgbClr val="FF0000"/>
                        </a:buClr>
                        <a:buSzPts val="1200"/>
                        <a:buFont typeface="Arial"/>
                        <a:buNone/>
                      </a:pPr>
                      <a:r>
                        <a:rPr b="1" i="0" lang="en-US" sz="1200" u="none" cap="none" strike="noStrike">
                          <a:solidFill>
                            <a:srgbClr val="FF0000"/>
                          </a:solidFill>
                          <a:latin typeface="Verdana"/>
                          <a:ea typeface="Verdana"/>
                          <a:cs typeface="Verdana"/>
                          <a:sym typeface="Verdana"/>
                        </a:rPr>
                        <a:t>Centres d'Excellence</a:t>
                      </a:r>
                      <a:endParaRPr b="1" i="0" sz="1200" u="none" cap="none" strike="noStrike">
                        <a:solidFill>
                          <a:srgbClr val="FF0000"/>
                        </a:solidFill>
                        <a:latin typeface="Verdana"/>
                        <a:ea typeface="Verdana"/>
                        <a:cs typeface="Verdana"/>
                        <a:sym typeface="Verdana"/>
                      </a:endParaRPr>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66"/>
                        </a:buClr>
                        <a:buSzPts val="1200"/>
                        <a:buFont typeface="Arial"/>
                        <a:buNone/>
                      </a:pPr>
                      <a:r>
                        <a:rPr b="0" i="0" lang="en-US" sz="1200" u="none" cap="none" strike="noStrike">
                          <a:solidFill>
                            <a:srgbClr val="FF0066"/>
                          </a:solidFill>
                          <a:latin typeface="Verdana"/>
                          <a:ea typeface="Verdana"/>
                          <a:cs typeface="Verdana"/>
                          <a:sym typeface="Verdana"/>
                        </a:rPr>
                        <a:t>100.000 EUR</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c vMerge="1"/>
              </a:tr>
              <a:tr h="592850">
                <a:tc>
                  <a:txBody>
                    <a:bodyPr/>
                    <a:lstStyle/>
                    <a:p>
                      <a:pPr indent="0" lvl="0" marL="0" marR="0" rtl="0" algn="l">
                        <a:lnSpc>
                          <a:spcPct val="100000"/>
                        </a:lnSpc>
                        <a:spcBef>
                          <a:spcPts val="0"/>
                        </a:spcBef>
                        <a:spcAft>
                          <a:spcPts val="0"/>
                        </a:spcAft>
                        <a:buClr>
                          <a:srgbClr val="00B050"/>
                        </a:buClr>
                        <a:buSzPts val="1200"/>
                        <a:buFont typeface="Arial"/>
                        <a:buNone/>
                      </a:pPr>
                      <a:r>
                        <a:rPr b="1" i="0" lang="en-US" sz="1200" u="none" cap="none" strike="noStrike">
                          <a:solidFill>
                            <a:srgbClr val="00B050"/>
                          </a:solidFill>
                          <a:latin typeface="Verdana"/>
                          <a:ea typeface="Verdana"/>
                          <a:cs typeface="Verdana"/>
                          <a:sym typeface="Verdana"/>
                        </a:rPr>
                        <a:t>Réseaux Jean Monnet</a:t>
                      </a:r>
                      <a:endParaRPr sz="1400" u="none" cap="none" strike="noStrike"/>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200"/>
                        <a:buFont typeface="Arial"/>
                        <a:buNone/>
                      </a:pPr>
                      <a:r>
                        <a:rPr b="0" i="0" lang="en-US" sz="1200" u="none" cap="none" strike="noStrike">
                          <a:solidFill>
                            <a:srgbClr val="00B050"/>
                          </a:solidFill>
                          <a:latin typeface="Verdana"/>
                          <a:ea typeface="Verdana"/>
                          <a:cs typeface="Verdana"/>
                          <a:sym typeface="Verdana"/>
                        </a:rPr>
                        <a:t>300.000 EUR</a:t>
                      </a:r>
                      <a:endParaRPr sz="1400" u="none" cap="none" strike="noStrike"/>
                    </a:p>
                    <a:p>
                      <a:pPr indent="0" lvl="0" marL="0" marR="0" rtl="0" algn="ctr">
                        <a:lnSpc>
                          <a:spcPct val="100000"/>
                        </a:lnSpc>
                        <a:spcBef>
                          <a:spcPts val="240"/>
                        </a:spcBef>
                        <a:spcAft>
                          <a:spcPts val="0"/>
                        </a:spcAft>
                        <a:buClr>
                          <a:srgbClr val="000000"/>
                        </a:buClr>
                        <a:buSzPts val="1200"/>
                        <a:buFont typeface="Arial"/>
                        <a:buNone/>
                      </a:pPr>
                      <a:r>
                        <a:t/>
                      </a:r>
                      <a:endParaRPr b="0" i="0" sz="1200" u="none" cap="none" strike="noStrike">
                        <a:solidFill>
                          <a:srgbClr val="00B05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200"/>
                        <a:buFont typeface="Arial"/>
                        <a:buNone/>
                      </a:pPr>
                      <a:r>
                        <a:rPr b="1" i="0" lang="en-US" sz="1200" u="none" cap="none" strike="noStrike">
                          <a:solidFill>
                            <a:srgbClr val="00B050"/>
                          </a:solidFill>
                          <a:latin typeface="Verdana"/>
                          <a:ea typeface="Verdana"/>
                          <a:cs typeface="Verdana"/>
                          <a:sym typeface="Verdana"/>
                        </a:rPr>
                        <a:t>3</a:t>
                      </a:r>
                      <a:endParaRPr b="1" i="0" sz="1200" u="none" cap="none" strike="noStrike">
                        <a:solidFill>
                          <a:srgbClr val="00B05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200"/>
                        <a:buFont typeface="Arial"/>
                        <a:buNone/>
                      </a:pPr>
                      <a:r>
                        <a:rPr b="1" i="0" lang="en-US" sz="1200" u="none" cap="none" strike="noStrike">
                          <a:solidFill>
                            <a:srgbClr val="00B050"/>
                          </a:solidFill>
                          <a:latin typeface="Verdana"/>
                          <a:ea typeface="Verdana"/>
                          <a:cs typeface="Verdana"/>
                          <a:sym typeface="Verdana"/>
                        </a:rPr>
                        <a:t>3 ans</a:t>
                      </a:r>
                      <a:endParaRPr sz="1400" u="none" cap="none" strike="noStrike"/>
                    </a:p>
                    <a:p>
                      <a:pPr indent="0" lvl="0" marL="0" marR="0" rtl="0" algn="ctr">
                        <a:lnSpc>
                          <a:spcPct val="100000"/>
                        </a:lnSpc>
                        <a:spcBef>
                          <a:spcPts val="240"/>
                        </a:spcBef>
                        <a:spcAft>
                          <a:spcPts val="0"/>
                        </a:spcAft>
                        <a:buClr>
                          <a:srgbClr val="000000"/>
                        </a:buClr>
                        <a:buSzPts val="1200"/>
                        <a:buFont typeface="Arial"/>
                        <a:buNone/>
                      </a:pPr>
                      <a:r>
                        <a:t/>
                      </a:r>
                      <a:endParaRPr b="1" i="0" sz="1200" u="none" cap="none" strike="noStrike">
                        <a:solidFill>
                          <a:srgbClr val="00B05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47625">
                <a:tc>
                  <a:txBody>
                    <a:bodyPr/>
                    <a:lstStyle/>
                    <a:p>
                      <a:pPr indent="0" lvl="0" marL="0" marR="0" rtl="0" algn="l">
                        <a:lnSpc>
                          <a:spcPct val="100000"/>
                        </a:lnSpc>
                        <a:spcBef>
                          <a:spcPts val="0"/>
                        </a:spcBef>
                        <a:spcAft>
                          <a:spcPts val="0"/>
                        </a:spcAft>
                        <a:buClr>
                          <a:srgbClr val="00B050"/>
                        </a:buClr>
                        <a:buSzPts val="1200"/>
                        <a:buFont typeface="Arial"/>
                        <a:buNone/>
                      </a:pPr>
                      <a:r>
                        <a:rPr b="1" i="0" lang="en-US" sz="1200" u="none" cap="none" strike="noStrike">
                          <a:solidFill>
                            <a:srgbClr val="00B050"/>
                          </a:solidFill>
                          <a:latin typeface="Verdana"/>
                          <a:ea typeface="Verdana"/>
                          <a:cs typeface="Verdana"/>
                          <a:sym typeface="Verdana"/>
                        </a:rPr>
                        <a:t>Projets Jean Monnet   </a:t>
                      </a:r>
                      <a:endParaRPr b="1" i="0" sz="1200" u="none" cap="none" strike="noStrike">
                        <a:solidFill>
                          <a:srgbClr val="00B050"/>
                        </a:solidFill>
                        <a:latin typeface="Verdana"/>
                        <a:ea typeface="Verdana"/>
                        <a:cs typeface="Verdana"/>
                        <a:sym typeface="Verdana"/>
                      </a:endParaRPr>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200"/>
                        <a:buFont typeface="Arial"/>
                        <a:buNone/>
                      </a:pPr>
                      <a:r>
                        <a:rPr b="0" i="0" lang="en-US" sz="1200" u="none" cap="none" strike="noStrike">
                          <a:solidFill>
                            <a:srgbClr val="00B050"/>
                          </a:solidFill>
                          <a:latin typeface="Verdana"/>
                          <a:ea typeface="Verdana"/>
                          <a:cs typeface="Verdana"/>
                          <a:sym typeface="Verdana"/>
                        </a:rPr>
                        <a:t>60.000 EUR</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200"/>
                        <a:buFont typeface="Arial"/>
                        <a:buNone/>
                      </a:pPr>
                      <a:r>
                        <a:rPr b="1" i="0" lang="en-US" sz="1200" u="none" cap="none" strike="noStrike">
                          <a:solidFill>
                            <a:srgbClr val="00B050"/>
                          </a:solidFill>
                          <a:latin typeface="Verdana"/>
                          <a:ea typeface="Verdana"/>
                          <a:cs typeface="Verdana"/>
                          <a:sym typeface="Verdana"/>
                        </a:rPr>
                        <a:t>1</a:t>
                      </a:r>
                      <a:endParaRPr sz="1400" u="none" cap="none" strike="noStrike"/>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200"/>
                        <a:buFont typeface="Arial"/>
                        <a:buNone/>
                      </a:pPr>
                      <a:r>
                        <a:rPr b="1" i="0" lang="en-US" sz="1200" u="none" cap="none" strike="noStrike">
                          <a:solidFill>
                            <a:srgbClr val="00B050"/>
                          </a:solidFill>
                          <a:latin typeface="Verdana"/>
                          <a:ea typeface="Verdana"/>
                          <a:cs typeface="Verdana"/>
                          <a:sym typeface="Verdana"/>
                        </a:rPr>
                        <a:t>12-24 mois</a:t>
                      </a:r>
                      <a:endParaRPr b="1" i="0" sz="1200" u="none" cap="none" strike="noStrike">
                        <a:solidFill>
                          <a:srgbClr val="00B05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38100">
                <a:tc>
                  <a:txBody>
                    <a:bodyPr/>
                    <a:lstStyle/>
                    <a:p>
                      <a:pPr indent="0" lvl="0" marL="0" marR="0" rtl="0" algn="l">
                        <a:lnSpc>
                          <a:spcPct val="100000"/>
                        </a:lnSpc>
                        <a:spcBef>
                          <a:spcPts val="0"/>
                        </a:spcBef>
                        <a:spcAft>
                          <a:spcPts val="0"/>
                        </a:spcAft>
                        <a:buClr>
                          <a:srgbClr val="7030A0"/>
                        </a:buClr>
                        <a:buSzPts val="1200"/>
                        <a:buFont typeface="Arial"/>
                        <a:buNone/>
                      </a:pPr>
                      <a:r>
                        <a:rPr b="1" i="0" lang="en-US" sz="1200" u="none" cap="none" strike="noStrike">
                          <a:solidFill>
                            <a:srgbClr val="7030A0"/>
                          </a:solidFill>
                          <a:latin typeface="Verdana"/>
                          <a:ea typeface="Verdana"/>
                          <a:cs typeface="Verdana"/>
                          <a:sym typeface="Verdana"/>
                        </a:rPr>
                        <a:t>Soutien aux Associations</a:t>
                      </a:r>
                      <a:endParaRPr b="1" i="0" sz="1200" u="none" cap="none" strike="noStrike">
                        <a:solidFill>
                          <a:srgbClr val="7030A0"/>
                        </a:solidFill>
                        <a:latin typeface="Verdana"/>
                        <a:ea typeface="Verdana"/>
                        <a:cs typeface="Verdana"/>
                        <a:sym typeface="Verdana"/>
                      </a:endParaRPr>
                    </a:p>
                  </a:txBody>
                  <a:tcPr marT="34250" marB="34250" marR="68600" marL="68600" anchor="ctr">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030A0"/>
                        </a:buClr>
                        <a:buSzPts val="1200"/>
                        <a:buFont typeface="Arial"/>
                        <a:buNone/>
                      </a:pPr>
                      <a:r>
                        <a:rPr b="0" i="0" lang="en-US" sz="1200" u="none" cap="none" strike="noStrike">
                          <a:solidFill>
                            <a:srgbClr val="7030A0"/>
                          </a:solidFill>
                          <a:latin typeface="Verdana"/>
                          <a:ea typeface="Verdana"/>
                          <a:cs typeface="Verdana"/>
                          <a:sym typeface="Verdana"/>
                        </a:rPr>
                        <a:t>50.000 EUR</a:t>
                      </a:r>
                      <a:endParaRPr b="0" i="0" sz="1200" u="none" cap="none" strike="noStrike">
                        <a:solidFill>
                          <a:srgbClr val="7030A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030A0"/>
                        </a:buClr>
                        <a:buSzPts val="1200"/>
                        <a:buFont typeface="Arial"/>
                        <a:buNone/>
                      </a:pPr>
                      <a:r>
                        <a:rPr b="1" i="0" lang="en-US" sz="1200" u="none" cap="none" strike="noStrike">
                          <a:solidFill>
                            <a:srgbClr val="7030A0"/>
                          </a:solidFill>
                          <a:latin typeface="Verdana"/>
                          <a:ea typeface="Verdana"/>
                          <a:cs typeface="Verdana"/>
                          <a:sym typeface="Verdana"/>
                        </a:rPr>
                        <a:t>1</a:t>
                      </a:r>
                      <a:endParaRPr b="1" i="0" sz="1200" u="none" cap="none" strike="noStrike">
                        <a:solidFill>
                          <a:srgbClr val="7030A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030A0"/>
                        </a:buClr>
                        <a:buSzPts val="1200"/>
                        <a:buFont typeface="Arial"/>
                        <a:buNone/>
                      </a:pPr>
                      <a:r>
                        <a:rPr b="1" i="0" lang="en-US" sz="1200" u="none" cap="none" strike="noStrike">
                          <a:solidFill>
                            <a:srgbClr val="7030A0"/>
                          </a:solidFill>
                          <a:latin typeface="Verdana"/>
                          <a:ea typeface="Verdana"/>
                          <a:cs typeface="Verdana"/>
                          <a:sym typeface="Verdana"/>
                        </a:rPr>
                        <a:t>3 ans</a:t>
                      </a:r>
                      <a:endParaRPr b="1" i="0" sz="1200" u="none" cap="none" strike="noStrike">
                        <a:solidFill>
                          <a:srgbClr val="7030A0"/>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676" name="Google Shape;676;p12"/>
          <p:cNvSpPr/>
          <p:nvPr/>
        </p:nvSpPr>
        <p:spPr>
          <a:xfrm>
            <a:off x="527135" y="25838"/>
            <a:ext cx="8300857"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		</a:t>
            </a:r>
            <a:r>
              <a:rPr b="1" i="0" lang="en-US" sz="2400" u="none" cap="none" strike="noStrike">
                <a:solidFill>
                  <a:srgbClr val="000000"/>
                </a:solidFill>
                <a:latin typeface="Verdana"/>
                <a:ea typeface="Verdana"/>
                <a:cs typeface="Verdana"/>
                <a:sym typeface="Verdana"/>
              </a:rPr>
              <a:t>Activités Jean Monnet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br>
              <a:rPr b="1" i="0" lang="en-US" sz="2000" u="none" cap="none" strike="noStrike">
                <a:solidFill>
                  <a:srgbClr val="000000"/>
                </a:solidFill>
                <a:latin typeface="Verdana"/>
                <a:ea typeface="Verdana"/>
                <a:cs typeface="Verdana"/>
                <a:sym typeface="Verdana"/>
              </a:rPr>
            </a:br>
            <a:r>
              <a:rPr b="0" i="0" lang="en-US" sz="1800" u="none" cap="none" strike="noStrike">
                <a:solidFill>
                  <a:srgbClr val="000000"/>
                </a:solidFill>
                <a:latin typeface="Verdana"/>
                <a:ea typeface="Verdana"/>
                <a:cs typeface="Verdana"/>
                <a:sym typeface="Verdana"/>
              </a:rPr>
              <a:t>Subvention octroyée: </a:t>
            </a:r>
            <a:r>
              <a:rPr b="1" i="0" lang="en-US" sz="1800" u="none" cap="none" strike="noStrike">
                <a:solidFill>
                  <a:srgbClr val="000000"/>
                </a:solidFill>
                <a:latin typeface="Verdana"/>
                <a:ea typeface="Verdana"/>
                <a:cs typeface="Verdana"/>
                <a:sym typeface="Verdana"/>
              </a:rPr>
              <a:t>75-80% </a:t>
            </a:r>
            <a:r>
              <a:rPr b="0" i="0" lang="en-US" sz="1800" u="none" cap="none" strike="noStrike">
                <a:solidFill>
                  <a:srgbClr val="000000"/>
                </a:solidFill>
                <a:latin typeface="Verdana"/>
                <a:ea typeface="Verdana"/>
                <a:cs typeface="Verdana"/>
                <a:sym typeface="Verdana"/>
              </a:rPr>
              <a:t>du budget total</a:t>
            </a:r>
            <a:br>
              <a:rPr b="0" i="0" lang="en-US" sz="1800" u="none" cap="none" strike="noStrike">
                <a:solidFill>
                  <a:srgbClr val="000000"/>
                </a:solidFill>
                <a:latin typeface="Verdana"/>
                <a:ea typeface="Verdana"/>
                <a:cs typeface="Verdana"/>
                <a:sym typeface="Verdana"/>
              </a:rPr>
            </a:br>
            <a:r>
              <a:rPr b="0" i="0" lang="en-US" sz="1800" u="none" cap="none" strike="noStrike">
                <a:solidFill>
                  <a:srgbClr val="000000"/>
                </a:solidFill>
                <a:latin typeface="Verdana"/>
                <a:ea typeface="Verdana"/>
                <a:cs typeface="Verdana"/>
                <a:sym typeface="Verdana"/>
              </a:rPr>
              <a:t>Co-financement nécessaire: </a:t>
            </a:r>
            <a:r>
              <a:rPr b="1" i="0" lang="en-US" sz="1800" u="none" cap="none" strike="noStrike">
                <a:solidFill>
                  <a:srgbClr val="000000"/>
                </a:solidFill>
                <a:latin typeface="Verdana"/>
                <a:ea typeface="Verdana"/>
                <a:cs typeface="Verdana"/>
                <a:sym typeface="Verdana"/>
              </a:rPr>
              <a:t>20-25% </a:t>
            </a:r>
            <a:r>
              <a:rPr b="0" i="0" lang="en-US" sz="1800" u="none" cap="none" strike="noStrike">
                <a:solidFill>
                  <a:srgbClr val="000000"/>
                </a:solidFill>
                <a:latin typeface="Verdana"/>
                <a:ea typeface="Verdana"/>
                <a:cs typeface="Verdana"/>
                <a:sym typeface="Verdana"/>
              </a:rPr>
              <a:t>du budget total</a:t>
            </a:r>
            <a:br>
              <a:rPr b="0" i="0" lang="en-US" sz="1800" u="none" cap="none" strike="noStrike">
                <a:solidFill>
                  <a:srgbClr val="000000"/>
                </a:solidFill>
                <a:latin typeface="Verdana"/>
                <a:ea typeface="Verdana"/>
                <a:cs typeface="Verdana"/>
                <a:sym typeface="Verdana"/>
              </a:rPr>
            </a:br>
            <a:r>
              <a:rPr b="0" i="0" lang="en-US" sz="1800" u="none" cap="none" strike="noStrike">
                <a:solidFill>
                  <a:srgbClr val="000000"/>
                </a:solidFill>
                <a:latin typeface="Verdana"/>
                <a:ea typeface="Verdana"/>
                <a:cs typeface="Verdana"/>
                <a:sym typeface="Verdana"/>
              </a:rPr>
              <a:t>*Système de financement simplifié/forfaitaire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a24ef4f6e6_0_33"/>
          <p:cNvSpPr txBox="1"/>
          <p:nvPr>
            <p:ph idx="1" type="body"/>
          </p:nvPr>
        </p:nvSpPr>
        <p:spPr>
          <a:xfrm>
            <a:off x="1337725" y="1092000"/>
            <a:ext cx="6858000" cy="2656500"/>
          </a:xfrm>
          <a:prstGeom prst="rect">
            <a:avLst/>
          </a:prstGeom>
          <a:noFill/>
          <a:ln>
            <a:noFill/>
          </a:ln>
        </p:spPr>
        <p:txBody>
          <a:bodyPr anchorCtr="0" anchor="t" bIns="91425" lIns="91425" spcFirstLastPara="1" rIns="91425" wrap="square" tIns="91425">
            <a:noAutofit/>
          </a:bodyPr>
          <a:lstStyle/>
          <a:p>
            <a:pPr indent="-330200" lvl="0" marL="457200" rtl="0" algn="just">
              <a:lnSpc>
                <a:spcPct val="115000"/>
              </a:lnSpc>
              <a:spcBef>
                <a:spcPts val="600"/>
              </a:spcBef>
              <a:spcAft>
                <a:spcPts val="0"/>
              </a:spcAft>
              <a:buClr>
                <a:srgbClr val="000000"/>
              </a:buClr>
              <a:buSzPts val="1600"/>
              <a:buChar char="◂"/>
            </a:pPr>
            <a:r>
              <a:rPr lang="en-US" sz="2400">
                <a:solidFill>
                  <a:srgbClr val="000000"/>
                </a:solidFill>
                <a:latin typeface="Arial"/>
                <a:ea typeface="Arial"/>
                <a:cs typeface="Arial"/>
                <a:sym typeface="Arial"/>
              </a:rPr>
              <a:t>Renforcer l’enseignement sur les études d’intégration européenne figurant dans un programme officiel d’un établissement d’enseignement supérieur, ainsi que de mener, suivre et superviser des recherches sur l’UE, également pour d’autres niveaux de formation, tel que la formation des enseignants ou l’enseignement obligatoire.</a:t>
            </a:r>
            <a:endParaRPr sz="2400">
              <a:solidFill>
                <a:srgbClr val="000000"/>
              </a:solidFill>
            </a:endParaRPr>
          </a:p>
        </p:txBody>
      </p:sp>
      <p:sp>
        <p:nvSpPr>
          <p:cNvPr id="682" name="Google Shape;682;ga24ef4f6e6_0_3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83" name="Google Shape;683;ga24ef4f6e6_0_33"/>
          <p:cNvSpPr/>
          <p:nvPr/>
        </p:nvSpPr>
        <p:spPr>
          <a:xfrm>
            <a:off x="0" y="0"/>
            <a:ext cx="9105600" cy="917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		</a:t>
            </a:r>
            <a:r>
              <a:rPr b="0" i="0" lang="en-US" sz="2700" u="none" cap="none" strike="noStrike">
                <a:solidFill>
                  <a:srgbClr val="C00000"/>
                </a:solidFill>
                <a:latin typeface="Arial"/>
                <a:ea typeface="Arial"/>
                <a:cs typeface="Arial"/>
                <a:sym typeface="Arial"/>
              </a:rPr>
              <a:t>MODULES, CHAIRES, CENTRES D'EXCELLENCE</a:t>
            </a:r>
            <a:r>
              <a:rPr b="0" i="0" lang="en-US" sz="2800" u="none" cap="none" strike="noStrike">
                <a:solidFill>
                  <a:schemeClr val="dk1"/>
                </a:solidFill>
                <a:latin typeface="Arial"/>
                <a:ea typeface="Arial"/>
                <a:cs typeface="Arial"/>
                <a:sym typeface="Arial"/>
              </a:rPr>
              <a:t> Enseignement et recherche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a24ef4f6e6_0_42"/>
          <p:cNvSpPr txBox="1"/>
          <p:nvPr>
            <p:ph idx="1" type="body"/>
          </p:nvPr>
        </p:nvSpPr>
        <p:spPr>
          <a:xfrm>
            <a:off x="954025" y="863400"/>
            <a:ext cx="8075700" cy="2656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600"/>
              </a:spcBef>
              <a:spcAft>
                <a:spcPts val="0"/>
              </a:spcAft>
              <a:buSzPts val="1600"/>
              <a:buNone/>
            </a:pPr>
            <a:r>
              <a:rPr lang="en-US" sz="1900">
                <a:solidFill>
                  <a:srgbClr val="000000"/>
                </a:solidFill>
                <a:latin typeface="Arial"/>
                <a:ea typeface="Arial"/>
                <a:cs typeface="Arial"/>
                <a:sym typeface="Arial"/>
              </a:rPr>
              <a:t>•Débat politique avec le monde académique</a:t>
            </a:r>
            <a:endParaRPr sz="1900">
              <a:solidFill>
                <a:srgbClr val="000000"/>
              </a:solidFill>
              <a:latin typeface="Arial"/>
              <a:ea typeface="Arial"/>
              <a:cs typeface="Arial"/>
              <a:sym typeface="Arial"/>
            </a:endParaRPr>
          </a:p>
          <a:p>
            <a:pPr indent="0" lvl="0" marL="0" rtl="0" algn="just">
              <a:lnSpc>
                <a:spcPct val="115000"/>
              </a:lnSpc>
              <a:spcBef>
                <a:spcPts val="600"/>
              </a:spcBef>
              <a:spcAft>
                <a:spcPts val="0"/>
              </a:spcAft>
              <a:buSzPts val="1600"/>
              <a:buNone/>
            </a:pPr>
            <a:r>
              <a:rPr lang="en-US" sz="1900">
                <a:solidFill>
                  <a:srgbClr val="000000"/>
                </a:solidFill>
                <a:latin typeface="Arial"/>
                <a:ea typeface="Arial"/>
                <a:cs typeface="Arial"/>
                <a:sym typeface="Arial"/>
              </a:rPr>
              <a:t>•Les débats avec le monde universitaire, par l’intermédiaire de: </a:t>
            </a:r>
            <a:endParaRPr sz="1900">
              <a:solidFill>
                <a:srgbClr val="000000"/>
              </a:solidFill>
              <a:latin typeface="Arial"/>
              <a:ea typeface="Arial"/>
              <a:cs typeface="Arial"/>
              <a:sym typeface="Arial"/>
            </a:endParaRPr>
          </a:p>
          <a:p>
            <a:pPr indent="0" lvl="0" marL="0" rtl="0" algn="just">
              <a:lnSpc>
                <a:spcPct val="115000"/>
              </a:lnSpc>
              <a:spcBef>
                <a:spcPts val="600"/>
              </a:spcBef>
              <a:spcAft>
                <a:spcPts val="0"/>
              </a:spcAft>
              <a:buSzPts val="1600"/>
              <a:buNone/>
            </a:pPr>
            <a:r>
              <a:rPr lang="en-US" sz="1900">
                <a:solidFill>
                  <a:srgbClr val="000000"/>
                </a:solidFill>
                <a:latin typeface="Arial"/>
                <a:ea typeface="Arial"/>
                <a:cs typeface="Arial"/>
                <a:sym typeface="Arial"/>
              </a:rPr>
              <a:t>a) réseaux, pour renforcer la coopération entre les différentes universités de toute l’Europe et du monde entier, favoriser la coopération et créer une plateforme d’échange de connaissances d’un niveau élevé avec les acteurs publics et les services de la Commission sur des sujets très pertinents relatifs à l’UE;</a:t>
            </a:r>
            <a:endParaRPr sz="1900">
              <a:solidFill>
                <a:srgbClr val="000000"/>
              </a:solidFill>
              <a:latin typeface="Arial"/>
              <a:ea typeface="Arial"/>
              <a:cs typeface="Arial"/>
              <a:sym typeface="Arial"/>
            </a:endParaRPr>
          </a:p>
          <a:p>
            <a:pPr indent="0" lvl="0" marL="0" rtl="0" algn="just">
              <a:lnSpc>
                <a:spcPct val="115000"/>
              </a:lnSpc>
              <a:spcBef>
                <a:spcPts val="600"/>
              </a:spcBef>
              <a:spcAft>
                <a:spcPts val="0"/>
              </a:spcAft>
              <a:buSzPts val="1600"/>
              <a:buNone/>
            </a:pPr>
            <a:r>
              <a:t/>
            </a:r>
            <a:endParaRPr sz="600">
              <a:solidFill>
                <a:srgbClr val="000000"/>
              </a:solidFill>
              <a:latin typeface="Arial"/>
              <a:ea typeface="Arial"/>
              <a:cs typeface="Arial"/>
              <a:sym typeface="Arial"/>
            </a:endParaRPr>
          </a:p>
          <a:p>
            <a:pPr indent="0" lvl="0" marL="0" rtl="0" algn="just">
              <a:lnSpc>
                <a:spcPct val="115000"/>
              </a:lnSpc>
              <a:spcBef>
                <a:spcPts val="600"/>
              </a:spcBef>
              <a:spcAft>
                <a:spcPts val="0"/>
              </a:spcAft>
              <a:buSzPts val="1600"/>
              <a:buNone/>
            </a:pPr>
            <a:r>
              <a:rPr lang="en-US">
                <a:solidFill>
                  <a:srgbClr val="000000"/>
                </a:solidFill>
                <a:latin typeface="Arial"/>
                <a:ea typeface="Arial"/>
                <a:cs typeface="Arial"/>
                <a:sym typeface="Arial"/>
              </a:rPr>
              <a:t>b) </a:t>
            </a:r>
            <a:r>
              <a:rPr lang="en-US" sz="1900">
                <a:solidFill>
                  <a:srgbClr val="000000"/>
                </a:solidFill>
                <a:latin typeface="Arial"/>
                <a:ea typeface="Arial"/>
                <a:cs typeface="Arial"/>
                <a:sym typeface="Arial"/>
              </a:rPr>
              <a:t>projets axés sur l’innovation, les possibilités de valorisation croisée et la diffusion des informations sur l’UE et visant à encourager la discussion, la réflexion sur les problématiques de l’UE et à renforcer les connaissances sur l’UE et ses processus;</a:t>
            </a:r>
            <a:endParaRPr>
              <a:solidFill>
                <a:srgbClr val="000000"/>
              </a:solidFill>
              <a:latin typeface="Arial"/>
              <a:ea typeface="Arial"/>
              <a:cs typeface="Arial"/>
              <a:sym typeface="Arial"/>
            </a:endParaRPr>
          </a:p>
          <a:p>
            <a:pPr indent="0" lvl="0" marL="0" rtl="0" algn="just">
              <a:lnSpc>
                <a:spcPct val="115000"/>
              </a:lnSpc>
              <a:spcBef>
                <a:spcPts val="600"/>
              </a:spcBef>
              <a:spcAft>
                <a:spcPts val="0"/>
              </a:spcAft>
              <a:buSzPts val="1600"/>
              <a:buNone/>
            </a:pPr>
            <a:r>
              <a:t/>
            </a:r>
            <a:endParaRPr sz="2000">
              <a:solidFill>
                <a:srgbClr val="000000"/>
              </a:solidFill>
              <a:latin typeface="Arial"/>
              <a:ea typeface="Arial"/>
              <a:cs typeface="Arial"/>
              <a:sym typeface="Arial"/>
            </a:endParaRPr>
          </a:p>
        </p:txBody>
      </p:sp>
      <p:sp>
        <p:nvSpPr>
          <p:cNvPr id="689" name="Google Shape;689;ga24ef4f6e6_0_42"/>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90" name="Google Shape;690;ga24ef4f6e6_0_42"/>
          <p:cNvSpPr/>
          <p:nvPr/>
        </p:nvSpPr>
        <p:spPr>
          <a:xfrm>
            <a:off x="0" y="0"/>
            <a:ext cx="9105600" cy="917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		</a:t>
            </a:r>
            <a:r>
              <a:rPr b="0" i="0" lang="en-US" sz="3700" u="none" cap="none" strike="noStrike">
                <a:solidFill>
                  <a:srgbClr val="C00000"/>
                </a:solidFill>
                <a:latin typeface="Arial"/>
                <a:ea typeface="Arial"/>
                <a:cs typeface="Arial"/>
                <a:sym typeface="Arial"/>
              </a:rPr>
              <a:t>RESEAUX, PROJETS</a:t>
            </a:r>
            <a:r>
              <a:rPr b="0" i="0" lang="en-US" sz="2800" u="none" cap="none" strike="noStrike">
                <a:solidFill>
                  <a:schemeClr val="dk1"/>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a24ef4f6e6_0_51"/>
          <p:cNvSpPr txBox="1"/>
          <p:nvPr>
            <p:ph idx="1" type="body"/>
          </p:nvPr>
        </p:nvSpPr>
        <p:spPr>
          <a:xfrm>
            <a:off x="1389575" y="1396800"/>
            <a:ext cx="7640100" cy="2656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600"/>
              </a:spcBef>
              <a:spcAft>
                <a:spcPts val="0"/>
              </a:spcAft>
              <a:buSzPts val="1600"/>
              <a:buNone/>
            </a:pPr>
            <a:r>
              <a:rPr lang="en-US" sz="2400">
                <a:solidFill>
                  <a:srgbClr val="000000"/>
                </a:solidFill>
                <a:latin typeface="Arial"/>
                <a:ea typeface="Arial"/>
                <a:cs typeface="Arial"/>
                <a:sym typeface="Arial"/>
              </a:rPr>
              <a:t>L’aide aux organismes, pour organiser et mener à bien les activités statutaires des organismes chargés des études sur l’UE et sur les problématiques européennes et pour rendre les données sur l’UE accessibles à un plus large public, en vue de renforcer la citoyenneté européenne active. </a:t>
            </a:r>
            <a:endParaRPr sz="2400">
              <a:solidFill>
                <a:srgbClr val="000000"/>
              </a:solidFill>
              <a:latin typeface="Arial"/>
              <a:ea typeface="Arial"/>
              <a:cs typeface="Arial"/>
              <a:sym typeface="Arial"/>
            </a:endParaRPr>
          </a:p>
          <a:p>
            <a:pPr indent="0" lvl="0" marL="0" rtl="0" algn="just">
              <a:lnSpc>
                <a:spcPct val="150000"/>
              </a:lnSpc>
              <a:spcBef>
                <a:spcPts val="600"/>
              </a:spcBef>
              <a:spcAft>
                <a:spcPts val="0"/>
              </a:spcAft>
              <a:buSzPts val="1600"/>
              <a:buNone/>
            </a:pPr>
            <a:r>
              <a:t/>
            </a:r>
            <a:endParaRPr sz="1900">
              <a:solidFill>
                <a:srgbClr val="000000"/>
              </a:solidFill>
              <a:latin typeface="Arial"/>
              <a:ea typeface="Arial"/>
              <a:cs typeface="Arial"/>
              <a:sym typeface="Arial"/>
            </a:endParaRPr>
          </a:p>
          <a:p>
            <a:pPr indent="0" lvl="0" marL="0" rtl="0" algn="just">
              <a:lnSpc>
                <a:spcPct val="150000"/>
              </a:lnSpc>
              <a:spcBef>
                <a:spcPts val="600"/>
              </a:spcBef>
              <a:spcAft>
                <a:spcPts val="0"/>
              </a:spcAft>
              <a:buSzPts val="1600"/>
              <a:buNone/>
            </a:pPr>
            <a:r>
              <a:t/>
            </a:r>
            <a:endParaRPr sz="2000">
              <a:solidFill>
                <a:srgbClr val="000000"/>
              </a:solidFill>
              <a:latin typeface="Arial"/>
              <a:ea typeface="Arial"/>
              <a:cs typeface="Arial"/>
              <a:sym typeface="Arial"/>
            </a:endParaRPr>
          </a:p>
        </p:txBody>
      </p:sp>
      <p:sp>
        <p:nvSpPr>
          <p:cNvPr id="696" name="Google Shape;696;ga24ef4f6e6_0_5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97" name="Google Shape;697;ga24ef4f6e6_0_51"/>
          <p:cNvSpPr/>
          <p:nvPr/>
        </p:nvSpPr>
        <p:spPr>
          <a:xfrm>
            <a:off x="0" y="0"/>
            <a:ext cx="9105600" cy="917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		</a:t>
            </a:r>
            <a:r>
              <a:rPr b="0" i="0" lang="en-US" sz="4000" u="none" cap="none" strike="noStrike">
                <a:solidFill>
                  <a:srgbClr val="C00000"/>
                </a:solidFill>
                <a:latin typeface="Arial"/>
                <a:ea typeface="Arial"/>
                <a:cs typeface="Arial"/>
                <a:sym typeface="Arial"/>
              </a:rPr>
              <a:t>Soutien aux Associations</a:t>
            </a:r>
            <a:r>
              <a:rPr b="0" i="0" lang="en-US" sz="2800" u="none" cap="none" strike="noStrike">
                <a:solidFill>
                  <a:schemeClr val="dk1"/>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a24ef4f6e6_0_7"/>
          <p:cNvSpPr txBox="1"/>
          <p:nvPr>
            <p:ph idx="12" type="sldNum"/>
          </p:nvPr>
        </p:nvSpPr>
        <p:spPr>
          <a:xfrm>
            <a:off x="919923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03" name="Google Shape;703;ga24ef4f6e6_0_7"/>
          <p:cNvSpPr txBox="1"/>
          <p:nvPr>
            <p:ph idx="4294967295" type="sldNum"/>
          </p:nvPr>
        </p:nvSpPr>
        <p:spPr>
          <a:xfrm>
            <a:off x="919923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04" name="Google Shape;704;ga24ef4f6e6_0_7"/>
          <p:cNvSpPr/>
          <p:nvPr/>
        </p:nvSpPr>
        <p:spPr>
          <a:xfrm>
            <a:off x="527125" y="25845"/>
            <a:ext cx="8301000" cy="91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Verdana"/>
                <a:ea typeface="Verdana"/>
                <a:cs typeface="Verdana"/>
                <a:sym typeface="Verdana"/>
              </a:rPr>
              <a:t>		</a:t>
            </a:r>
            <a:r>
              <a:rPr b="1" i="0" lang="en-US" sz="2400" u="none" cap="none" strike="noStrike">
                <a:solidFill>
                  <a:srgbClr val="000000"/>
                </a:solidFill>
                <a:latin typeface="Verdana"/>
                <a:ea typeface="Verdana"/>
                <a:cs typeface="Verdana"/>
                <a:sym typeface="Verdana"/>
              </a:rPr>
              <a:t>Activités Jean Monnet : </a:t>
            </a:r>
            <a:r>
              <a:rPr b="1" i="0" lang="en-US" sz="2400" u="none" cap="none" strike="noStrike">
                <a:solidFill>
                  <a:schemeClr val="dk1"/>
                </a:solidFill>
                <a:latin typeface="Verdana"/>
                <a:ea typeface="Verdana"/>
                <a:cs typeface="Verdana"/>
                <a:sym typeface="Verdana"/>
              </a:rPr>
              <a:t>Modules</a:t>
            </a:r>
            <a:endParaRPr b="0" i="0" sz="1800" u="none" cap="none" strike="noStrike">
              <a:solidFill>
                <a:srgbClr val="000000"/>
              </a:solidFill>
              <a:latin typeface="Arial"/>
              <a:ea typeface="Arial"/>
              <a:cs typeface="Arial"/>
              <a:sym typeface="Arial"/>
            </a:endParaRPr>
          </a:p>
        </p:txBody>
      </p:sp>
      <p:graphicFrame>
        <p:nvGraphicFramePr>
          <p:cNvPr id="705" name="Google Shape;705;ga24ef4f6e6_0_7"/>
          <p:cNvGraphicFramePr/>
          <p:nvPr/>
        </p:nvGraphicFramePr>
        <p:xfrm>
          <a:off x="221196" y="624955"/>
          <a:ext cx="3000000" cy="3000000"/>
        </p:xfrm>
        <a:graphic>
          <a:graphicData uri="http://schemas.openxmlformats.org/drawingml/2006/table">
            <a:tbl>
              <a:tblPr>
                <a:noFill/>
                <a:tableStyleId>{3AB1269D-4007-4B78-AD89-352FDC83F0F5}</a:tableStyleId>
              </a:tblPr>
              <a:tblGrid>
                <a:gridCol w="1701800"/>
                <a:gridCol w="6931075"/>
              </a:tblGrid>
              <a:tr h="617150">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chemeClr val="dk1"/>
                          </a:solidFill>
                        </a:rPr>
                        <a:t>Qui peut soumettre une demande</a:t>
                      </a:r>
                      <a:r>
                        <a:rPr b="1" lang="en-US" sz="1400" u="none" cap="none" strike="noStrike">
                          <a:solidFill>
                            <a:schemeClr val="dk1"/>
                          </a:solidFill>
                        </a:rPr>
                        <a:t>?</a:t>
                      </a:r>
                      <a:endParaRPr b="1" sz="1400" u="none" cap="none" strike="noStrike">
                        <a:solidFill>
                          <a:schemeClr val="dk1"/>
                        </a:solidFill>
                      </a:endParaRPr>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rPr lang="en-US" sz="1500" u="none" cap="none" strike="noStrike">
                          <a:solidFill>
                            <a:schemeClr val="dk1"/>
                          </a:solidFill>
                        </a:rPr>
                        <a:t>Les établissements d’enseignement supérieur (EES) établis dans n’importe quel pays du monde</a:t>
                      </a:r>
                      <a:endParaRPr sz="1500" u="none" cap="none" strike="noStrike">
                        <a:solidFill>
                          <a:schemeClr val="dk1"/>
                        </a:solidFill>
                      </a:endParaRPr>
                    </a:p>
                    <a:p>
                      <a:pPr indent="0" lvl="0" marL="0" marR="0" rtl="0" algn="ctr">
                        <a:lnSpc>
                          <a:spcPct val="100000"/>
                        </a:lnSpc>
                        <a:spcBef>
                          <a:spcPts val="0"/>
                        </a:spcBef>
                        <a:spcAft>
                          <a:spcPts val="0"/>
                        </a:spcAft>
                        <a:buClr>
                          <a:schemeClr val="accent2"/>
                        </a:buClr>
                        <a:buSzPts val="1400"/>
                        <a:buFont typeface="Arial"/>
                        <a:buNone/>
                      </a:pPr>
                      <a:r>
                        <a:t/>
                      </a:r>
                      <a:endParaRPr b="1" sz="1100" u="none" cap="none" strike="noStrike">
                        <a:solidFill>
                          <a:schemeClr val="accent2"/>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6675">
                <a:tc rowSpan="3">
                  <a:txBody>
                    <a:bodyPr/>
                    <a:lstStyle/>
                    <a:p>
                      <a:pPr indent="0" lvl="0" marL="0" marR="0" rtl="0" algn="l">
                        <a:lnSpc>
                          <a:spcPct val="115000"/>
                        </a:lnSpc>
                        <a:spcBef>
                          <a:spcPts val="0"/>
                        </a:spcBef>
                        <a:spcAft>
                          <a:spcPts val="0"/>
                        </a:spcAft>
                        <a:buClr>
                          <a:schemeClr val="dk1"/>
                        </a:buClr>
                        <a:buSzPts val="1100"/>
                        <a:buFont typeface="Arial"/>
                        <a:buNone/>
                      </a:pPr>
                      <a:r>
                        <a:rPr b="1" lang="en-US" sz="1800" u="none" cap="none" strike="noStrike">
                          <a:solidFill>
                            <a:schemeClr val="dk1"/>
                          </a:solidFill>
                        </a:rPr>
                        <a:t>Activités</a:t>
                      </a:r>
                      <a:endParaRPr b="1" sz="1200" u="none" cap="none" strike="noStrike">
                        <a:solidFill>
                          <a:srgbClr val="FF0066"/>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3">
                  <a:txBody>
                    <a:bodyPr/>
                    <a:lstStyle/>
                    <a:p>
                      <a:pPr indent="0" lvl="0" marL="0" marR="0" rtl="0" algn="l">
                        <a:lnSpc>
                          <a:spcPct val="150000"/>
                        </a:lnSpc>
                        <a:spcBef>
                          <a:spcPts val="0"/>
                        </a:spcBef>
                        <a:spcAft>
                          <a:spcPts val="0"/>
                        </a:spcAft>
                        <a:buClr>
                          <a:schemeClr val="dk1"/>
                        </a:buClr>
                        <a:buSzPts val="1100"/>
                        <a:buFont typeface="Arial"/>
                        <a:buNone/>
                      </a:pPr>
                      <a:r>
                        <a:rPr lang="en-US" sz="1500" u="none" cap="none" strike="noStrike">
                          <a:solidFill>
                            <a:schemeClr val="dk1"/>
                          </a:solidFill>
                        </a:rPr>
                        <a:t>Chaque module Jean Monnet doit faire l’objet d’un minimum de 40 heures d’enseignement par année académique (pendant trois années consécutives) dans le domaine des études sur l’Union européenne dans l’établissement d’enseignement supérieur candidat.</a:t>
                      </a:r>
                      <a:endParaRPr sz="1500" u="none" cap="none" strike="noStrike">
                        <a:solidFill>
                          <a:schemeClr val="dk1"/>
                        </a:solidFill>
                      </a:endParaRPr>
                    </a:p>
                    <a:p>
                      <a:pPr indent="0" lvl="0" marL="0" marR="0" rtl="0" algn="l">
                        <a:lnSpc>
                          <a:spcPct val="150000"/>
                        </a:lnSpc>
                        <a:spcBef>
                          <a:spcPts val="0"/>
                        </a:spcBef>
                        <a:spcAft>
                          <a:spcPts val="0"/>
                        </a:spcAft>
                        <a:buClr>
                          <a:schemeClr val="dk1"/>
                        </a:buClr>
                        <a:buSzPts val="1100"/>
                        <a:buFont typeface="Arial"/>
                        <a:buNone/>
                      </a:pPr>
                      <a:r>
                        <a:t/>
                      </a:r>
                      <a:endParaRPr sz="1500" u="none" cap="none" strike="noStrike">
                        <a:solidFill>
                          <a:schemeClr val="dk1"/>
                        </a:solidFill>
                      </a:endParaRPr>
                    </a:p>
                    <a:p>
                      <a:pPr indent="0" lvl="0" marL="0" marR="0" rtl="0" algn="l">
                        <a:lnSpc>
                          <a:spcPct val="150000"/>
                        </a:lnSpc>
                        <a:spcBef>
                          <a:spcPts val="0"/>
                        </a:spcBef>
                        <a:spcAft>
                          <a:spcPts val="0"/>
                        </a:spcAft>
                        <a:buClr>
                          <a:schemeClr val="dk1"/>
                        </a:buClr>
                        <a:buSzPts val="1100"/>
                        <a:buFont typeface="Arial"/>
                        <a:buNone/>
                      </a:pPr>
                      <a:r>
                        <a:rPr lang="en-US" sz="1500" u="none" cap="none" strike="noStrike">
                          <a:solidFill>
                            <a:schemeClr val="dk1"/>
                          </a:solidFill>
                        </a:rPr>
                        <a:t>Les heures d’enseignement incluent les heures de contact direct (groupes de travail, séminaires et tutorats, cours, travaux de recherche, conférences, activités de mise en réseau et publications dans le domaine des études européennes.), activités pouvant être dispensées sous la forme d’un apprentissage à distance.</a:t>
                      </a:r>
                      <a:endParaRPr b="1" sz="900" u="none" cap="none" strike="noStrike">
                        <a:solidFill>
                          <a:srgbClr val="FF0066"/>
                        </a:solidFill>
                        <a:latin typeface="Verdana"/>
                        <a:ea typeface="Verdana"/>
                        <a:cs typeface="Verdana"/>
                        <a:sym typeface="Verdana"/>
                      </a:endParaRPr>
                    </a:p>
                  </a:txBody>
                  <a:tcPr marT="34250" marB="34250" marR="68600" marL="68600" anchor="ctr">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6675">
                <a:tc vMerge="1"/>
                <a:tc vMerge="1"/>
              </a:tr>
              <a:tr h="316675">
                <a:tc vMerge="1"/>
                <a:tc vMerge="1"/>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3"/>
          <p:cNvSpPr txBox="1"/>
          <p:nvPr>
            <p:ph type="title"/>
          </p:nvPr>
        </p:nvSpPr>
        <p:spPr>
          <a:xfrm>
            <a:off x="3091179" y="10248"/>
            <a:ext cx="64557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TEACHING / TRAINING</a:t>
            </a:r>
            <a:endParaRPr/>
          </a:p>
        </p:txBody>
      </p:sp>
      <p:sp>
        <p:nvSpPr>
          <p:cNvPr id="711" name="Google Shape;711;p13"/>
          <p:cNvSpPr txBox="1"/>
          <p:nvPr>
            <p:ph idx="1" type="body"/>
          </p:nvPr>
        </p:nvSpPr>
        <p:spPr>
          <a:xfrm>
            <a:off x="2107604" y="1092012"/>
            <a:ext cx="6088200" cy="26565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lang="en-US" sz="2400"/>
              <a:t>Lecture </a:t>
            </a:r>
            <a:endParaRPr/>
          </a:p>
          <a:p>
            <a:pPr indent="-330200" lvl="0" marL="457200" rtl="0" algn="l">
              <a:lnSpc>
                <a:spcPct val="100000"/>
              </a:lnSpc>
              <a:spcBef>
                <a:spcPts val="600"/>
              </a:spcBef>
              <a:spcAft>
                <a:spcPts val="0"/>
              </a:spcAft>
              <a:buSzPts val="1600"/>
              <a:buChar char="◂"/>
            </a:pPr>
            <a:r>
              <a:rPr lang="en-US" sz="2400"/>
              <a:t>Seminar</a:t>
            </a:r>
            <a:endParaRPr/>
          </a:p>
          <a:p>
            <a:pPr indent="-330200" lvl="0" marL="457200" rtl="0" algn="l">
              <a:lnSpc>
                <a:spcPct val="100000"/>
              </a:lnSpc>
              <a:spcBef>
                <a:spcPts val="600"/>
              </a:spcBef>
              <a:spcAft>
                <a:spcPts val="0"/>
              </a:spcAft>
              <a:buSzPts val="1600"/>
              <a:buChar char="◂"/>
            </a:pPr>
            <a:r>
              <a:rPr lang="en-US" sz="2400"/>
              <a:t>Summer course</a:t>
            </a:r>
            <a:endParaRPr/>
          </a:p>
          <a:p>
            <a:pPr indent="-330200" lvl="0" marL="457200" rtl="0" algn="l">
              <a:lnSpc>
                <a:spcPct val="100000"/>
              </a:lnSpc>
              <a:spcBef>
                <a:spcPts val="600"/>
              </a:spcBef>
              <a:spcAft>
                <a:spcPts val="0"/>
              </a:spcAft>
              <a:buSzPts val="1600"/>
              <a:buChar char="◂"/>
            </a:pPr>
            <a:r>
              <a:rPr lang="en-US" sz="2400"/>
              <a:t>Virtual classroom</a:t>
            </a:r>
            <a:endParaRPr/>
          </a:p>
          <a:p>
            <a:pPr indent="-330200" lvl="0" marL="457200" rtl="0" algn="l">
              <a:lnSpc>
                <a:spcPct val="100000"/>
              </a:lnSpc>
              <a:spcBef>
                <a:spcPts val="600"/>
              </a:spcBef>
              <a:spcAft>
                <a:spcPts val="0"/>
              </a:spcAft>
              <a:buSzPts val="1600"/>
              <a:buChar char="◂"/>
            </a:pPr>
            <a:r>
              <a:rPr lang="en-US" sz="2400"/>
              <a:t>Teacher training course</a:t>
            </a:r>
            <a:endParaRPr/>
          </a:p>
          <a:p>
            <a:pPr indent="-330200" lvl="0" marL="457200" rtl="0" algn="l">
              <a:lnSpc>
                <a:spcPct val="100000"/>
              </a:lnSpc>
              <a:spcBef>
                <a:spcPts val="600"/>
              </a:spcBef>
              <a:spcAft>
                <a:spcPts val="0"/>
              </a:spcAft>
              <a:buSzPts val="1600"/>
              <a:buChar char="◂"/>
            </a:pPr>
            <a:r>
              <a:rPr lang="en-US" sz="2400"/>
              <a:t>MOOC (Massive Open Online Course)</a:t>
            </a:r>
            <a:endParaRPr/>
          </a:p>
          <a:p>
            <a:pPr indent="-330200" lvl="0" marL="457200" rtl="0" algn="l">
              <a:lnSpc>
                <a:spcPct val="100000"/>
              </a:lnSpc>
              <a:spcBef>
                <a:spcPts val="600"/>
              </a:spcBef>
              <a:spcAft>
                <a:spcPts val="0"/>
              </a:spcAft>
              <a:buSzPts val="1600"/>
              <a:buChar char="◂"/>
            </a:pPr>
            <a:r>
              <a:rPr lang="en-US" sz="2400"/>
              <a:t>Training course </a:t>
            </a:r>
            <a:endParaRPr/>
          </a:p>
          <a:p>
            <a:pPr indent="-330200" lvl="0" marL="457200" rtl="0" algn="l">
              <a:lnSpc>
                <a:spcPct val="100000"/>
              </a:lnSpc>
              <a:spcBef>
                <a:spcPts val="600"/>
              </a:spcBef>
              <a:spcAft>
                <a:spcPts val="0"/>
              </a:spcAft>
              <a:buSzPts val="1600"/>
              <a:buChar char="◂"/>
            </a:pPr>
            <a:r>
              <a:rPr lang="en-US" sz="2400"/>
              <a:t>Intensive cours </a:t>
            </a:r>
            <a:endParaRPr sz="2400"/>
          </a:p>
        </p:txBody>
      </p:sp>
      <p:sp>
        <p:nvSpPr>
          <p:cNvPr id="712" name="Google Shape;712;p1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4"/>
          <p:cNvSpPr txBox="1"/>
          <p:nvPr>
            <p:ph type="title"/>
          </p:nvPr>
        </p:nvSpPr>
        <p:spPr>
          <a:xfrm>
            <a:off x="3091179" y="198425"/>
            <a:ext cx="64557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LIVRABLES  </a:t>
            </a:r>
            <a:endParaRPr/>
          </a:p>
        </p:txBody>
      </p:sp>
      <p:sp>
        <p:nvSpPr>
          <p:cNvPr id="718" name="Google Shape;718;p14"/>
          <p:cNvSpPr txBox="1"/>
          <p:nvPr>
            <p:ph idx="1" type="body"/>
          </p:nvPr>
        </p:nvSpPr>
        <p:spPr>
          <a:xfrm>
            <a:off x="1503824" y="1308157"/>
            <a:ext cx="3742816" cy="26565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lang="en-US" sz="2400"/>
              <a:t>Matériel didactique </a:t>
            </a:r>
            <a:endParaRPr/>
          </a:p>
          <a:p>
            <a:pPr indent="-330200" lvl="0" marL="457200" rtl="0" algn="l">
              <a:lnSpc>
                <a:spcPct val="100000"/>
              </a:lnSpc>
              <a:spcBef>
                <a:spcPts val="600"/>
              </a:spcBef>
              <a:spcAft>
                <a:spcPts val="0"/>
              </a:spcAft>
              <a:buSzPts val="1600"/>
              <a:buChar char="◂"/>
            </a:pPr>
            <a:r>
              <a:rPr lang="en-US" sz="2400"/>
              <a:t>Learning tools</a:t>
            </a:r>
            <a:endParaRPr/>
          </a:p>
          <a:p>
            <a:pPr indent="-330200" lvl="0" marL="457200" rtl="0" algn="l">
              <a:lnSpc>
                <a:spcPct val="100000"/>
              </a:lnSpc>
              <a:spcBef>
                <a:spcPts val="600"/>
              </a:spcBef>
              <a:spcAft>
                <a:spcPts val="0"/>
              </a:spcAft>
              <a:buSzPts val="1600"/>
              <a:buChar char="◂"/>
            </a:pPr>
            <a:r>
              <a:rPr lang="en-US" sz="2400"/>
              <a:t>Virtual platform</a:t>
            </a:r>
            <a:endParaRPr/>
          </a:p>
          <a:p>
            <a:pPr indent="-330200" lvl="0" marL="457200" rtl="0" algn="l">
              <a:lnSpc>
                <a:spcPct val="100000"/>
              </a:lnSpc>
              <a:spcBef>
                <a:spcPts val="600"/>
              </a:spcBef>
              <a:spcAft>
                <a:spcPts val="0"/>
              </a:spcAft>
              <a:buSzPts val="1600"/>
              <a:buChar char="◂"/>
            </a:pPr>
            <a:r>
              <a:rPr lang="en-US" sz="2400"/>
              <a:t>Website</a:t>
            </a:r>
            <a:endParaRPr sz="2400"/>
          </a:p>
          <a:p>
            <a:pPr indent="-330200" lvl="0" marL="457200" rtl="0" algn="l">
              <a:lnSpc>
                <a:spcPct val="100000"/>
              </a:lnSpc>
              <a:spcBef>
                <a:spcPts val="600"/>
              </a:spcBef>
              <a:spcAft>
                <a:spcPts val="0"/>
              </a:spcAft>
              <a:buSzPts val="1600"/>
              <a:buChar char="◂"/>
            </a:pPr>
            <a:r>
              <a:rPr lang="en-US" sz="2400"/>
              <a:t>Specifically designed learning products for primary and secondary school</a:t>
            </a:r>
            <a:endParaRPr/>
          </a:p>
          <a:p>
            <a:pPr indent="-228600" lvl="0" marL="457200" rtl="0" algn="l">
              <a:lnSpc>
                <a:spcPct val="100000"/>
              </a:lnSpc>
              <a:spcBef>
                <a:spcPts val="600"/>
              </a:spcBef>
              <a:spcAft>
                <a:spcPts val="0"/>
              </a:spcAft>
              <a:buSzPts val="1600"/>
              <a:buNone/>
            </a:pPr>
            <a:r>
              <a:t/>
            </a:r>
            <a:endParaRPr sz="2400"/>
          </a:p>
        </p:txBody>
      </p:sp>
      <p:sp>
        <p:nvSpPr>
          <p:cNvPr id="719" name="Google Shape;719;p1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20" name="Google Shape;720;p14"/>
          <p:cNvSpPr/>
          <p:nvPr/>
        </p:nvSpPr>
        <p:spPr>
          <a:xfrm>
            <a:off x="5456611" y="1656333"/>
            <a:ext cx="3850302"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Montserrat Light"/>
                <a:ea typeface="Montserrat Light"/>
                <a:cs typeface="Montserrat Light"/>
                <a:sym typeface="Montserrat Light"/>
              </a:rPr>
              <a:t>- Database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Montserrat Light"/>
                <a:ea typeface="Montserrat Light"/>
                <a:cs typeface="Montserrat Light"/>
                <a:sym typeface="Montserrat Light"/>
              </a:rPr>
              <a:t>- CD-Rom / DVD</a:t>
            </a:r>
            <a:endParaRPr b="0" i="0" sz="2400" u="none" cap="none" strike="noStrike">
              <a:solidFill>
                <a:srgbClr val="434343"/>
              </a:solidFill>
              <a:latin typeface="Montserrat Light"/>
              <a:ea typeface="Montserrat Light"/>
              <a:cs typeface="Montserrat Light"/>
              <a:sym typeface="Montserrat Light"/>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Montserrat Light"/>
                <a:ea typeface="Montserrat Light"/>
                <a:cs typeface="Montserrat Light"/>
                <a:sym typeface="Montserrat Light"/>
              </a:rPr>
              <a:t>- Books/other academic publications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Montserrat Light"/>
                <a:ea typeface="Montserrat Light"/>
                <a:cs typeface="Montserrat Light"/>
                <a:sym typeface="Montserrat Light"/>
              </a:rPr>
              <a:t>- Paper-Brochure-Newsletter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5"/>
          <p:cNvSpPr txBox="1"/>
          <p:nvPr>
            <p:ph type="title"/>
          </p:nvPr>
        </p:nvSpPr>
        <p:spPr>
          <a:xfrm>
            <a:off x="3091179" y="198425"/>
            <a:ext cx="64557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RECHERCE </a:t>
            </a:r>
            <a:endParaRPr/>
          </a:p>
        </p:txBody>
      </p:sp>
      <p:sp>
        <p:nvSpPr>
          <p:cNvPr id="726" name="Google Shape;726;p15"/>
          <p:cNvSpPr txBox="1"/>
          <p:nvPr>
            <p:ph idx="1" type="body"/>
          </p:nvPr>
        </p:nvSpPr>
        <p:spPr>
          <a:xfrm>
            <a:off x="3375232" y="1608995"/>
            <a:ext cx="3742816" cy="26565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lang="en-US" sz="2400"/>
              <a:t>Article in a professional journal, monograph, chapter of a publication</a:t>
            </a:r>
            <a:endParaRPr/>
          </a:p>
        </p:txBody>
      </p:sp>
      <p:sp>
        <p:nvSpPr>
          <p:cNvPr id="727" name="Google Shape;727;p1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2"/>
          <p:cNvSpPr txBox="1"/>
          <p:nvPr>
            <p:ph type="ctrTitle"/>
          </p:nvPr>
        </p:nvSpPr>
        <p:spPr>
          <a:xfrm>
            <a:off x="0" y="0"/>
            <a:ext cx="4252500" cy="60506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sz="2800">
                <a:latin typeface="Verdana"/>
                <a:ea typeface="Verdana"/>
                <a:cs typeface="Verdana"/>
                <a:sym typeface="Verdana"/>
              </a:rPr>
              <a:t>Action Jean Monnet</a:t>
            </a:r>
            <a:endParaRPr/>
          </a:p>
        </p:txBody>
      </p:sp>
      <p:grpSp>
        <p:nvGrpSpPr>
          <p:cNvPr id="540" name="Google Shape;540;p2"/>
          <p:cNvGrpSpPr/>
          <p:nvPr/>
        </p:nvGrpSpPr>
        <p:grpSpPr>
          <a:xfrm>
            <a:off x="2473754" y="923015"/>
            <a:ext cx="4091744" cy="4075138"/>
            <a:chOff x="2720181" y="1600201"/>
            <a:chExt cx="5966618" cy="4299664"/>
          </a:xfrm>
        </p:grpSpPr>
        <p:sp>
          <p:nvSpPr>
            <p:cNvPr id="541" name="Google Shape;541;p2"/>
            <p:cNvSpPr/>
            <p:nvPr/>
          </p:nvSpPr>
          <p:spPr>
            <a:xfrm>
              <a:off x="2720181" y="1600201"/>
              <a:ext cx="5966618" cy="4299664"/>
            </a:xfrm>
            <a:custGeom>
              <a:rect b="b" l="l" r="r" t="t"/>
              <a:pathLst>
                <a:path extrusionOk="0" h="4525963" w="5966618">
                  <a:moveTo>
                    <a:pt x="0" y="0"/>
                  </a:moveTo>
                  <a:lnTo>
                    <a:pt x="5966618" y="0"/>
                  </a:lnTo>
                  <a:lnTo>
                    <a:pt x="5966618" y="4525963"/>
                  </a:lnTo>
                  <a:lnTo>
                    <a:pt x="0" y="4525963"/>
                  </a:lnTo>
                  <a:lnTo>
                    <a:pt x="0" y="0"/>
                  </a:lnTo>
                  <a:close/>
                </a:path>
              </a:pathLst>
            </a:custGeom>
            <a:solidFill>
              <a:schemeClr val="lt1">
                <a:alpha val="89019"/>
              </a:schemeClr>
            </a:solidFill>
            <a:ln cap="flat" cmpd="sng" w="25400">
              <a:solidFill>
                <a:srgbClr val="BD2733"/>
              </a:solidFill>
              <a:prstDash val="solid"/>
              <a:round/>
              <a:headEnd len="sm" w="sm" type="none"/>
              <a:tailEnd len="sm" w="sm" type="none"/>
            </a:ln>
          </p:spPr>
          <p:txBody>
            <a:bodyPr anchorCtr="0" anchor="ctr" bIns="3271025" lIns="102850" spcFirstLastPara="1" rIns="102850" wrap="square" tIns="1028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Consacrée à la memoire de </a:t>
              </a:r>
              <a:endParaRPr b="0" i="0" sz="2000" u="none" cap="none" strike="noStrike">
                <a:solidFill>
                  <a:schemeClr val="dk1"/>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Jean Monnet (1888-1979)</a:t>
              </a:r>
              <a:endParaRPr b="0" i="0" sz="2000" u="none" cap="none" strike="noStrike">
                <a:solidFill>
                  <a:schemeClr val="dk1"/>
                </a:solidFill>
                <a:latin typeface="Arial"/>
                <a:ea typeface="Arial"/>
                <a:cs typeface="Arial"/>
                <a:sym typeface="Arial"/>
              </a:endParaRPr>
            </a:p>
          </p:txBody>
        </p:sp>
        <p:sp>
          <p:nvSpPr>
            <p:cNvPr id="542" name="Google Shape;542;p2"/>
            <p:cNvSpPr/>
            <p:nvPr/>
          </p:nvSpPr>
          <p:spPr>
            <a:xfrm>
              <a:off x="2720181" y="2957991"/>
              <a:ext cx="5966618" cy="2941873"/>
            </a:xfrm>
            <a:custGeom>
              <a:rect b="b" l="l" r="r" t="t"/>
              <a:pathLst>
                <a:path extrusionOk="0" h="2941873" w="5966618">
                  <a:moveTo>
                    <a:pt x="0" y="0"/>
                  </a:moveTo>
                  <a:lnTo>
                    <a:pt x="5966618" y="0"/>
                  </a:lnTo>
                  <a:lnTo>
                    <a:pt x="5966618" y="2941873"/>
                  </a:lnTo>
                  <a:lnTo>
                    <a:pt x="0" y="2941873"/>
                  </a:lnTo>
                  <a:lnTo>
                    <a:pt x="0" y="0"/>
                  </a:lnTo>
                  <a:close/>
                </a:path>
              </a:pathLst>
            </a:custGeom>
            <a:solidFill>
              <a:schemeClr val="lt1">
                <a:alpha val="89019"/>
              </a:schemeClr>
            </a:solidFill>
            <a:ln cap="flat" cmpd="sng" w="25400">
              <a:solidFill>
                <a:srgbClr val="BD2733"/>
              </a:solidFill>
              <a:prstDash val="solid"/>
              <a:round/>
              <a:headEnd len="sm" w="sm" type="none"/>
              <a:tailEnd len="sm" w="sm" type="none"/>
            </a:ln>
          </p:spPr>
          <p:txBody>
            <a:bodyPr anchorCtr="0" anchor="ctr" bIns="1686950" lIns="102850" spcFirstLastPara="1" rIns="102850" wrap="square" tIns="1028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Action thématique née en 1989 pour introduire l'étude de l'intégration européenne dans les universités</a:t>
              </a:r>
              <a:endParaRPr b="0" i="0" sz="2000" u="none" cap="none" strike="noStrike">
                <a:solidFill>
                  <a:schemeClr val="dk1"/>
                </a:solidFill>
                <a:latin typeface="Arial"/>
                <a:ea typeface="Arial"/>
                <a:cs typeface="Arial"/>
                <a:sym typeface="Arial"/>
              </a:endParaRPr>
            </a:p>
          </p:txBody>
        </p:sp>
        <p:sp>
          <p:nvSpPr>
            <p:cNvPr id="543" name="Google Shape;543;p2"/>
            <p:cNvSpPr/>
            <p:nvPr/>
          </p:nvSpPr>
          <p:spPr>
            <a:xfrm>
              <a:off x="2720181" y="4315779"/>
              <a:ext cx="5966618" cy="1584085"/>
            </a:xfrm>
            <a:custGeom>
              <a:rect b="b" l="l" r="r" t="t"/>
              <a:pathLst>
                <a:path extrusionOk="0" h="1357787" w="5966618">
                  <a:moveTo>
                    <a:pt x="0" y="0"/>
                  </a:moveTo>
                  <a:lnTo>
                    <a:pt x="5966618" y="0"/>
                  </a:lnTo>
                  <a:lnTo>
                    <a:pt x="5966618" y="1357787"/>
                  </a:lnTo>
                  <a:lnTo>
                    <a:pt x="0" y="1357787"/>
                  </a:lnTo>
                  <a:lnTo>
                    <a:pt x="0" y="0"/>
                  </a:lnTo>
                  <a:close/>
                </a:path>
              </a:pathLst>
            </a:custGeom>
            <a:solidFill>
              <a:schemeClr val="lt1">
                <a:alpha val="89019"/>
              </a:schemeClr>
            </a:solidFill>
            <a:ln cap="flat" cmpd="sng" w="25400">
              <a:solidFill>
                <a:srgbClr val="BD2733"/>
              </a:solidFill>
              <a:prstDash val="solid"/>
              <a:round/>
              <a:headEnd len="sm" w="sm" type="none"/>
              <a:tailEnd len="sm" w="sm" type="none"/>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Continue en Erasmus+</a:t>
              </a:r>
              <a:endParaRPr b="0" i="0" sz="2000" u="none" cap="none" strike="noStrike">
                <a:solidFill>
                  <a:schemeClr val="dk1"/>
                </a:solidFill>
                <a:latin typeface="Arial"/>
                <a:ea typeface="Arial"/>
                <a:cs typeface="Arial"/>
                <a:sym typeface="Arial"/>
              </a:endParaRPr>
            </a:p>
          </p:txBody>
        </p:sp>
      </p:grpSp>
      <p:sp>
        <p:nvSpPr>
          <p:cNvPr id="544" name="Google Shape;544;p2"/>
          <p:cNvSpPr/>
          <p:nvPr/>
        </p:nvSpPr>
        <p:spPr>
          <a:xfrm>
            <a:off x="0" y="1474519"/>
            <a:ext cx="2485934" cy="2972129"/>
          </a:xfrm>
          <a:prstGeom prst="snip2DiagRect">
            <a:avLst>
              <a:gd fmla="val 0" name="adj1"/>
              <a:gd fmla="val 16667" name="adj2"/>
            </a:avLst>
          </a:prstGeom>
          <a:blipFill rotWithShape="1">
            <a:blip r:embed="rId3">
              <a:alphaModFix/>
            </a:blip>
            <a:stretch>
              <a:fillRect b="0" l="0" r="0" t="0"/>
            </a:stretch>
          </a:blipFill>
          <a:ln cap="flat" cmpd="sng" w="9525">
            <a:solidFill>
              <a:srgbClr val="BB252F"/>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6"/>
          <p:cNvSpPr txBox="1"/>
          <p:nvPr>
            <p:ph type="title"/>
          </p:nvPr>
        </p:nvSpPr>
        <p:spPr>
          <a:xfrm>
            <a:off x="3091179" y="198425"/>
            <a:ext cx="64557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t>EVÉNEMENTS</a:t>
            </a:r>
            <a:endParaRPr/>
          </a:p>
        </p:txBody>
      </p:sp>
      <p:sp>
        <p:nvSpPr>
          <p:cNvPr id="733" name="Google Shape;733;p16"/>
          <p:cNvSpPr txBox="1"/>
          <p:nvPr>
            <p:ph idx="1" type="body"/>
          </p:nvPr>
        </p:nvSpPr>
        <p:spPr>
          <a:xfrm>
            <a:off x="1219771" y="1433203"/>
            <a:ext cx="3742816" cy="26565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lang="en-US" sz="2400"/>
              <a:t>Conference</a:t>
            </a:r>
            <a:endParaRPr/>
          </a:p>
          <a:p>
            <a:pPr indent="-330200" lvl="0" marL="457200" rtl="0" algn="l">
              <a:lnSpc>
                <a:spcPct val="100000"/>
              </a:lnSpc>
              <a:spcBef>
                <a:spcPts val="600"/>
              </a:spcBef>
              <a:spcAft>
                <a:spcPts val="0"/>
              </a:spcAft>
              <a:buSzPts val="1600"/>
              <a:buChar char="◂"/>
            </a:pPr>
            <a:r>
              <a:rPr lang="en-US" sz="2400"/>
              <a:t>Webinar</a:t>
            </a:r>
            <a:endParaRPr sz="2400"/>
          </a:p>
          <a:p>
            <a:pPr indent="-330200" lvl="0" marL="457200" rtl="0" algn="l">
              <a:lnSpc>
                <a:spcPct val="100000"/>
              </a:lnSpc>
              <a:spcBef>
                <a:spcPts val="600"/>
              </a:spcBef>
              <a:spcAft>
                <a:spcPts val="0"/>
              </a:spcAft>
              <a:buSzPts val="1600"/>
              <a:buChar char="◂"/>
            </a:pPr>
            <a:r>
              <a:rPr lang="en-US" sz="2400"/>
              <a:t>Workshop</a:t>
            </a:r>
            <a:endParaRPr sz="2400"/>
          </a:p>
          <a:p>
            <a:pPr indent="-330200" lvl="0" marL="457200" rtl="0" algn="l">
              <a:lnSpc>
                <a:spcPct val="100000"/>
              </a:lnSpc>
              <a:spcBef>
                <a:spcPts val="600"/>
              </a:spcBef>
              <a:spcAft>
                <a:spcPts val="0"/>
              </a:spcAft>
              <a:buSzPts val="1600"/>
              <a:buChar char="◂"/>
            </a:pPr>
            <a:r>
              <a:rPr lang="en-US" sz="2400"/>
              <a:t>Roundtable debate</a:t>
            </a:r>
            <a:endParaRPr sz="2400"/>
          </a:p>
          <a:p>
            <a:pPr indent="-330200" lvl="0" marL="457200" rtl="0" algn="l">
              <a:lnSpc>
                <a:spcPct val="100000"/>
              </a:lnSpc>
              <a:spcBef>
                <a:spcPts val="600"/>
              </a:spcBef>
              <a:spcAft>
                <a:spcPts val="0"/>
              </a:spcAft>
              <a:buSzPts val="1600"/>
              <a:buChar char="◂"/>
            </a:pPr>
            <a:r>
              <a:rPr lang="en-US" sz="2400"/>
              <a:t>Study visit</a:t>
            </a:r>
            <a:endParaRPr/>
          </a:p>
          <a:p>
            <a:pPr indent="-330200" lvl="0" marL="457200" rtl="0" algn="l">
              <a:lnSpc>
                <a:spcPct val="100000"/>
              </a:lnSpc>
              <a:spcBef>
                <a:spcPts val="600"/>
              </a:spcBef>
              <a:spcAft>
                <a:spcPts val="0"/>
              </a:spcAft>
              <a:buSzPts val="1600"/>
              <a:buChar char="◂"/>
            </a:pPr>
            <a:r>
              <a:rPr lang="en-US" sz="2400"/>
              <a:t>Promotional event</a:t>
            </a:r>
            <a:endParaRPr/>
          </a:p>
        </p:txBody>
      </p:sp>
      <p:sp>
        <p:nvSpPr>
          <p:cNvPr id="734" name="Google Shape;734;p1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35" name="Google Shape;735;p16"/>
          <p:cNvSpPr/>
          <p:nvPr/>
        </p:nvSpPr>
        <p:spPr>
          <a:xfrm>
            <a:off x="4594989" y="1582808"/>
            <a:ext cx="4289163" cy="286232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Teachers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1</a:t>
            </a:r>
            <a:r>
              <a:rPr b="0" baseline="30000" i="0" lang="en-US" sz="1800" u="none" cap="none" strike="noStrike">
                <a:solidFill>
                  <a:srgbClr val="000000"/>
                </a:solidFill>
                <a:latin typeface="Arial"/>
                <a:ea typeface="Arial"/>
                <a:cs typeface="Arial"/>
                <a:sym typeface="Arial"/>
              </a:rPr>
              <a:t>st</a:t>
            </a:r>
            <a:r>
              <a:rPr b="0" i="0" lang="en-US" sz="1800" u="none" cap="none" strike="noStrike">
                <a:solidFill>
                  <a:srgbClr val="000000"/>
                </a:solidFill>
                <a:latin typeface="Arial"/>
                <a:ea typeface="Arial"/>
                <a:cs typeface="Arial"/>
                <a:sym typeface="Arial"/>
              </a:rPr>
              <a:t> cycle (Bachelor)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2</a:t>
            </a:r>
            <a:r>
              <a:rPr b="0" baseline="30000" i="0" lang="en-US" sz="1800" u="none" cap="none" strike="noStrike">
                <a:solidFill>
                  <a:srgbClr val="000000"/>
                </a:solidFill>
                <a:latin typeface="Arial"/>
                <a:ea typeface="Arial"/>
                <a:cs typeface="Arial"/>
                <a:sym typeface="Arial"/>
              </a:rPr>
              <a:t>nd</a:t>
            </a:r>
            <a:r>
              <a:rPr b="0" i="0" lang="en-US" sz="1800" u="none" cap="none" strike="noStrike">
                <a:solidFill>
                  <a:srgbClr val="000000"/>
                </a:solidFill>
                <a:latin typeface="Arial"/>
                <a:ea typeface="Arial"/>
                <a:cs typeface="Arial"/>
                <a:sym typeface="Arial"/>
              </a:rPr>
              <a:t> cycle (Masters)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Researchers and/or PhD students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Administrative and other non-teaching university staff</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Public administrators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Professional groups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Civil society representatives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General public</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41" name="Google Shape;741;p17"/>
          <p:cNvSpPr txBox="1"/>
          <p:nvPr/>
        </p:nvSpPr>
        <p:spPr>
          <a:xfrm>
            <a:off x="2996731" y="0"/>
            <a:ext cx="6147269" cy="686224"/>
          </a:xfrm>
          <a:prstGeom prst="rect">
            <a:avLst/>
          </a:prstGeom>
          <a:noFill/>
          <a:ln>
            <a:noFill/>
          </a:ln>
        </p:spPr>
        <p:txBody>
          <a:bodyPr anchorCtr="0" anchor="ctr" bIns="34275" lIns="68575" spcFirstLastPara="1" rIns="68575" wrap="square" tIns="34275">
            <a:normAutofit/>
          </a:bodyPr>
          <a:lstStyle/>
          <a:p>
            <a:pPr indent="0" lvl="0" marL="0" marR="0" rtl="0" algn="l">
              <a:lnSpc>
                <a:spcPct val="80000"/>
              </a:lnSpc>
              <a:spcBef>
                <a:spcPts val="0"/>
              </a:spcBef>
              <a:spcAft>
                <a:spcPts val="0"/>
              </a:spcAft>
              <a:buClr>
                <a:srgbClr val="000000"/>
              </a:buClr>
              <a:buSzPts val="2310"/>
              <a:buFont typeface="Arial"/>
              <a:buNone/>
            </a:pPr>
            <a:r>
              <a:rPr b="1" i="0" lang="en-US" sz="2310" u="none" cap="none" strike="noStrike">
                <a:solidFill>
                  <a:schemeClr val="dk1"/>
                </a:solidFill>
                <a:latin typeface="Verdana"/>
                <a:ea typeface="Verdana"/>
                <a:cs typeface="Verdana"/>
                <a:sym typeface="Verdana"/>
              </a:rPr>
              <a:t>Jean Monnet: </a:t>
            </a:r>
            <a:endParaRPr b="1" i="0" sz="2310"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Clr>
                <a:srgbClr val="000000"/>
              </a:buClr>
              <a:buSzPts val="2310"/>
              <a:buFont typeface="Arial"/>
              <a:buNone/>
            </a:pPr>
            <a:r>
              <a:rPr b="1" i="0" lang="en-US" sz="2310" u="none" cap="none" strike="noStrike">
                <a:solidFill>
                  <a:schemeClr val="dk1"/>
                </a:solidFill>
                <a:latin typeface="Verdana"/>
                <a:ea typeface="Verdana"/>
                <a:cs typeface="Verdana"/>
                <a:sym typeface="Verdana"/>
              </a:rPr>
              <a:t>Qu’est-ce que ça finance ?</a:t>
            </a:r>
            <a:endParaRPr b="1" i="0" sz="2310" u="none" cap="none" strike="noStrike">
              <a:solidFill>
                <a:schemeClr val="dk1"/>
              </a:solidFill>
              <a:latin typeface="Verdana"/>
              <a:ea typeface="Verdana"/>
              <a:cs typeface="Verdana"/>
              <a:sym typeface="Verdana"/>
            </a:endParaRPr>
          </a:p>
        </p:txBody>
      </p:sp>
      <p:grpSp>
        <p:nvGrpSpPr>
          <p:cNvPr id="742" name="Google Shape;742;p17"/>
          <p:cNvGrpSpPr/>
          <p:nvPr/>
        </p:nvGrpSpPr>
        <p:grpSpPr>
          <a:xfrm>
            <a:off x="3686040" y="791728"/>
            <a:ext cx="4880536" cy="4244597"/>
            <a:chOff x="1652151" y="0"/>
            <a:chExt cx="4880536" cy="4244597"/>
          </a:xfrm>
        </p:grpSpPr>
        <p:sp>
          <p:nvSpPr>
            <p:cNvPr id="743" name="Google Shape;743;p17"/>
            <p:cNvSpPr/>
            <p:nvPr/>
          </p:nvSpPr>
          <p:spPr>
            <a:xfrm>
              <a:off x="1652151" y="0"/>
              <a:ext cx="4243945" cy="4243945"/>
            </a:xfrm>
            <a:prstGeom prst="triangle">
              <a:avLst>
                <a:gd fmla="val 50000" name="adj"/>
              </a:avLst>
            </a:prstGeom>
            <a:gradFill>
              <a:gsLst>
                <a:gs pos="0">
                  <a:srgbClr val="D31020"/>
                </a:gs>
                <a:gs pos="100000">
                  <a:srgbClr val="FF8B92"/>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7"/>
            <p:cNvSpPr/>
            <p:nvPr/>
          </p:nvSpPr>
          <p:spPr>
            <a:xfrm>
              <a:off x="3774123" y="916789"/>
              <a:ext cx="2758564" cy="502310"/>
            </a:xfrm>
            <a:prstGeom prst="roundRect">
              <a:avLst>
                <a:gd fmla="val 16667" name="adj"/>
              </a:avLst>
            </a:prstGeom>
            <a:solidFill>
              <a:schemeClr val="lt1">
                <a:alpha val="89019"/>
              </a:schemeClr>
            </a:solidFill>
            <a:ln cap="flat" cmpd="sng" w="9525">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7"/>
            <p:cNvSpPr txBox="1"/>
            <p:nvPr/>
          </p:nvSpPr>
          <p:spPr>
            <a:xfrm>
              <a:off x="3798644" y="941310"/>
              <a:ext cx="2709522" cy="453268"/>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0" i="0" lang="en-US" sz="2000" u="none" cap="none" strike="noStrike">
                  <a:solidFill>
                    <a:schemeClr val="dk1"/>
                  </a:solidFill>
                  <a:latin typeface="Arial"/>
                  <a:ea typeface="Arial"/>
                  <a:cs typeface="Arial"/>
                  <a:sym typeface="Arial"/>
                </a:rPr>
                <a:t>Events </a:t>
              </a:r>
              <a:endParaRPr b="0" i="0" sz="1900" u="none" cap="none" strike="noStrike">
                <a:solidFill>
                  <a:srgbClr val="000000"/>
                </a:solidFill>
                <a:latin typeface="Arial"/>
                <a:ea typeface="Arial"/>
                <a:cs typeface="Arial"/>
                <a:sym typeface="Arial"/>
              </a:endParaRPr>
            </a:p>
          </p:txBody>
        </p:sp>
        <p:sp>
          <p:nvSpPr>
            <p:cNvPr id="746" name="Google Shape;746;p17"/>
            <p:cNvSpPr/>
            <p:nvPr/>
          </p:nvSpPr>
          <p:spPr>
            <a:xfrm>
              <a:off x="3774123" y="1481889"/>
              <a:ext cx="2758564" cy="502310"/>
            </a:xfrm>
            <a:prstGeom prst="roundRect">
              <a:avLst>
                <a:gd fmla="val 16667" name="adj"/>
              </a:avLst>
            </a:prstGeom>
            <a:solidFill>
              <a:schemeClr val="lt1">
                <a:alpha val="89019"/>
              </a:schemeClr>
            </a:solidFill>
            <a:ln cap="flat" cmpd="sng" w="9525">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7"/>
            <p:cNvSpPr txBox="1"/>
            <p:nvPr/>
          </p:nvSpPr>
          <p:spPr>
            <a:xfrm>
              <a:off x="3798644" y="1506410"/>
              <a:ext cx="2709522" cy="453268"/>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Travel and Subsistence </a:t>
              </a:r>
              <a:endParaRPr b="0" i="0" sz="1900" u="none" cap="none" strike="noStrike">
                <a:solidFill>
                  <a:srgbClr val="000000"/>
                </a:solidFill>
                <a:latin typeface="Arial"/>
                <a:ea typeface="Arial"/>
                <a:cs typeface="Arial"/>
                <a:sym typeface="Arial"/>
              </a:endParaRPr>
            </a:p>
          </p:txBody>
        </p:sp>
        <p:sp>
          <p:nvSpPr>
            <p:cNvPr id="748" name="Google Shape;748;p17"/>
            <p:cNvSpPr/>
            <p:nvPr/>
          </p:nvSpPr>
          <p:spPr>
            <a:xfrm>
              <a:off x="3774123" y="2046988"/>
              <a:ext cx="2758564" cy="502310"/>
            </a:xfrm>
            <a:prstGeom prst="roundRect">
              <a:avLst>
                <a:gd fmla="val 16667" name="adj"/>
              </a:avLst>
            </a:prstGeom>
            <a:solidFill>
              <a:srgbClr val="FFFF00">
                <a:alpha val="89019"/>
              </a:srgbClr>
            </a:solidFill>
            <a:ln cap="flat" cmpd="sng" w="9525">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7"/>
            <p:cNvSpPr txBox="1"/>
            <p:nvPr/>
          </p:nvSpPr>
          <p:spPr>
            <a:xfrm>
              <a:off x="3798644" y="2071509"/>
              <a:ext cx="2709522" cy="453268"/>
            </a:xfrm>
            <a:prstGeom prst="rect">
              <a:avLst/>
            </a:prstGeom>
            <a:solidFill>
              <a:srgbClr val="FFFFFF"/>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0" i="0" lang="en-US" sz="1900" u="none" cap="none" strike="noStrike">
                  <a:solidFill>
                    <a:srgbClr val="000000"/>
                  </a:solidFill>
                  <a:latin typeface="Arial"/>
                  <a:ea typeface="Arial"/>
                  <a:cs typeface="Arial"/>
                  <a:sym typeface="Arial"/>
                </a:rPr>
                <a:t>Staff costs </a:t>
              </a:r>
              <a:endParaRPr b="0" i="0" sz="1900" u="none" cap="none" strike="noStrike">
                <a:solidFill>
                  <a:srgbClr val="000000"/>
                </a:solidFill>
                <a:latin typeface="Arial"/>
                <a:ea typeface="Arial"/>
                <a:cs typeface="Arial"/>
                <a:sym typeface="Arial"/>
              </a:endParaRPr>
            </a:p>
          </p:txBody>
        </p:sp>
        <p:sp>
          <p:nvSpPr>
            <p:cNvPr id="750" name="Google Shape;750;p17"/>
            <p:cNvSpPr/>
            <p:nvPr/>
          </p:nvSpPr>
          <p:spPr>
            <a:xfrm>
              <a:off x="3774123" y="2612088"/>
              <a:ext cx="2758564" cy="502310"/>
            </a:xfrm>
            <a:prstGeom prst="roundRect">
              <a:avLst>
                <a:gd fmla="val 16667" name="adj"/>
              </a:avLst>
            </a:prstGeom>
            <a:solidFill>
              <a:schemeClr val="lt1">
                <a:alpha val="89019"/>
              </a:schemeClr>
            </a:solidFill>
            <a:ln cap="flat" cmpd="sng" w="9525">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7"/>
            <p:cNvSpPr txBox="1"/>
            <p:nvPr/>
          </p:nvSpPr>
          <p:spPr>
            <a:xfrm>
              <a:off x="3798644" y="2636609"/>
              <a:ext cx="2709522" cy="453268"/>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0" i="0" lang="en-US" sz="1900" u="none" cap="none" strike="noStrike">
                  <a:solidFill>
                    <a:srgbClr val="000000"/>
                  </a:solidFill>
                  <a:latin typeface="Arial"/>
                  <a:ea typeface="Arial"/>
                  <a:cs typeface="Arial"/>
                  <a:sym typeface="Arial"/>
                </a:rPr>
                <a:t>Equipment  </a:t>
              </a:r>
              <a:endParaRPr b="0" i="0" sz="1900" u="none" cap="none" strike="noStrike">
                <a:solidFill>
                  <a:srgbClr val="000000"/>
                </a:solidFill>
                <a:latin typeface="Arial"/>
                <a:ea typeface="Arial"/>
                <a:cs typeface="Arial"/>
                <a:sym typeface="Arial"/>
              </a:endParaRPr>
            </a:p>
          </p:txBody>
        </p:sp>
        <p:sp>
          <p:nvSpPr>
            <p:cNvPr id="752" name="Google Shape;752;p17"/>
            <p:cNvSpPr/>
            <p:nvPr/>
          </p:nvSpPr>
          <p:spPr>
            <a:xfrm>
              <a:off x="3774123" y="3177188"/>
              <a:ext cx="2758564" cy="502310"/>
            </a:xfrm>
            <a:prstGeom prst="roundRect">
              <a:avLst>
                <a:gd fmla="val 16667" name="adj"/>
              </a:avLst>
            </a:prstGeom>
            <a:solidFill>
              <a:schemeClr val="lt1">
                <a:alpha val="89019"/>
              </a:schemeClr>
            </a:solidFill>
            <a:ln cap="flat" cmpd="sng" w="9525">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7"/>
            <p:cNvSpPr txBox="1"/>
            <p:nvPr/>
          </p:nvSpPr>
          <p:spPr>
            <a:xfrm>
              <a:off x="3798644" y="3201709"/>
              <a:ext cx="2709522" cy="453268"/>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b="0" i="0" lang="en-US" sz="1900" u="none" cap="none" strike="noStrike">
                  <a:solidFill>
                    <a:srgbClr val="000000"/>
                  </a:solidFill>
                  <a:latin typeface="Arial"/>
                  <a:ea typeface="Arial"/>
                  <a:cs typeface="Arial"/>
                  <a:sym typeface="Arial"/>
                </a:rPr>
                <a:t>Subcontracting</a:t>
              </a:r>
              <a:endParaRPr b="0" i="0" sz="1900" u="none" cap="none" strike="noStrike">
                <a:solidFill>
                  <a:srgbClr val="000000"/>
                </a:solidFill>
                <a:latin typeface="Arial"/>
                <a:ea typeface="Arial"/>
                <a:cs typeface="Arial"/>
                <a:sym typeface="Arial"/>
              </a:endParaRPr>
            </a:p>
          </p:txBody>
        </p:sp>
        <p:sp>
          <p:nvSpPr>
            <p:cNvPr id="754" name="Google Shape;754;p17"/>
            <p:cNvSpPr/>
            <p:nvPr/>
          </p:nvSpPr>
          <p:spPr>
            <a:xfrm>
              <a:off x="3774123" y="3742287"/>
              <a:ext cx="2758564" cy="502310"/>
            </a:xfrm>
            <a:prstGeom prst="roundRect">
              <a:avLst>
                <a:gd fmla="val 16667" name="adj"/>
              </a:avLst>
            </a:prstGeom>
            <a:solidFill>
              <a:schemeClr val="lt1">
                <a:alpha val="89019"/>
              </a:schemeClr>
            </a:solidFill>
            <a:ln cap="flat" cmpd="sng" w="9525">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7"/>
            <p:cNvSpPr txBox="1"/>
            <p:nvPr/>
          </p:nvSpPr>
          <p:spPr>
            <a:xfrm>
              <a:off x="3798644" y="3766808"/>
              <a:ext cx="2709522" cy="453268"/>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OtherCosts</a:t>
              </a:r>
              <a:endParaRPr b="0" i="0" sz="1900" u="none" cap="none" strike="noStrike">
                <a:solidFill>
                  <a:srgbClr val="000000"/>
                </a:solidFill>
                <a:latin typeface="Arial"/>
                <a:ea typeface="Arial"/>
                <a:cs typeface="Arial"/>
                <a:sym typeface="Arial"/>
              </a:endParaRPr>
            </a:p>
          </p:txBody>
        </p:sp>
      </p:grpSp>
      <p:pic>
        <p:nvPicPr>
          <p:cNvPr id="756" name="Google Shape;756;p17"/>
          <p:cNvPicPr preferRelativeResize="0"/>
          <p:nvPr/>
        </p:nvPicPr>
        <p:blipFill rotWithShape="1">
          <a:blip r:embed="rId3">
            <a:alphaModFix/>
          </a:blip>
          <a:srcRect b="0" l="0" r="0" t="0"/>
          <a:stretch/>
        </p:blipFill>
        <p:spPr>
          <a:xfrm>
            <a:off x="0" y="1047079"/>
            <a:ext cx="3613246" cy="3814164"/>
          </a:xfrm>
          <a:prstGeom prst="rect">
            <a:avLst/>
          </a:prstGeom>
          <a:noFill/>
          <a:ln>
            <a:noFill/>
          </a:ln>
        </p:spPr>
      </p:pic>
      <p:sp>
        <p:nvSpPr>
          <p:cNvPr id="757" name="Google Shape;757;p17"/>
          <p:cNvSpPr/>
          <p:nvPr/>
        </p:nvSpPr>
        <p:spPr>
          <a:xfrm>
            <a:off x="5837900" y="1069357"/>
            <a:ext cx="2718411" cy="556958"/>
          </a:xfrm>
          <a:prstGeom prst="roundRect">
            <a:avLst>
              <a:gd fmla="val 16667" name="adj"/>
            </a:avLst>
          </a:prstGeom>
          <a:solidFill>
            <a:srgbClr val="FFFFFF"/>
          </a:solidFill>
          <a:ln cap="flat" cmpd="sng" w="9525">
            <a:solidFill>
              <a:srgbClr val="BB252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Teaching</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63" name="Google Shape;763;p18"/>
          <p:cNvSpPr txBox="1"/>
          <p:nvPr/>
        </p:nvSpPr>
        <p:spPr>
          <a:xfrm>
            <a:off x="0" y="0"/>
            <a:ext cx="6810692" cy="702469"/>
          </a:xfrm>
          <a:prstGeom prst="rect">
            <a:avLst/>
          </a:prstGeom>
          <a:noFill/>
          <a:ln>
            <a:noFill/>
          </a:ln>
        </p:spPr>
        <p:txBody>
          <a:bodyPr anchorCtr="0" anchor="ctr" bIns="34275" lIns="68575" spcFirstLastPara="1" rIns="68575" wrap="square" tIns="34275">
            <a:normAutofit/>
          </a:bodyPr>
          <a:lstStyle/>
          <a:p>
            <a:pPr indent="0" lvl="0" marL="0" marR="0" rtl="0" algn="just">
              <a:lnSpc>
                <a:spcPct val="90000"/>
              </a:lnSpc>
              <a:spcBef>
                <a:spcPts val="0"/>
              </a:spcBef>
              <a:spcAft>
                <a:spcPts val="0"/>
              </a:spcAft>
              <a:buClr>
                <a:srgbClr val="000000"/>
              </a:buClr>
              <a:buSzPts val="2805"/>
              <a:buFont typeface="Arial"/>
              <a:buNone/>
            </a:pPr>
            <a:r>
              <a:rPr b="1" i="0" lang="en-US" sz="2805" u="none" cap="none" strike="noStrike">
                <a:solidFill>
                  <a:schemeClr val="dk1"/>
                </a:solidFill>
                <a:latin typeface="Verdana"/>
                <a:ea typeface="Verdana"/>
                <a:cs typeface="Verdana"/>
                <a:sym typeface="Verdana"/>
              </a:rPr>
              <a:t>Jean Monnet: comment postuler?</a:t>
            </a:r>
            <a:endParaRPr b="1" i="0" sz="2805" u="none" cap="none" strike="noStrike">
              <a:solidFill>
                <a:schemeClr val="dk1"/>
              </a:solidFill>
              <a:latin typeface="Verdana"/>
              <a:ea typeface="Verdana"/>
              <a:cs typeface="Verdana"/>
              <a:sym typeface="Verdana"/>
            </a:endParaRPr>
          </a:p>
        </p:txBody>
      </p:sp>
      <p:sp>
        <p:nvSpPr>
          <p:cNvPr id="764" name="Google Shape;764;p18"/>
          <p:cNvSpPr txBox="1"/>
          <p:nvPr/>
        </p:nvSpPr>
        <p:spPr>
          <a:xfrm>
            <a:off x="263569" y="1126357"/>
            <a:ext cx="6477834" cy="3623493"/>
          </a:xfrm>
          <a:prstGeom prst="rect">
            <a:avLst/>
          </a:prstGeom>
          <a:noFill/>
          <a:ln>
            <a:noFill/>
          </a:ln>
        </p:spPr>
        <p:txBody>
          <a:bodyPr anchorCtr="0" anchor="t" bIns="45700" lIns="91425" spcFirstLastPara="1" rIns="91425" wrap="square" tIns="45700">
            <a:noAutofit/>
          </a:bodyPr>
          <a:lstStyle/>
          <a:p>
            <a:pPr indent="-104775" lvl="0" marL="0" marR="0" rtl="0" algn="l">
              <a:lnSpc>
                <a:spcPct val="100000"/>
              </a:lnSpc>
              <a:spcBef>
                <a:spcPts val="0"/>
              </a:spcBef>
              <a:spcAft>
                <a:spcPts val="0"/>
              </a:spcAft>
              <a:buClr>
                <a:srgbClr val="000000"/>
              </a:buClr>
              <a:buSzPts val="1650"/>
              <a:buFont typeface="Arial"/>
              <a:buChar char="•"/>
            </a:pPr>
            <a:r>
              <a:rPr b="0" i="0" lang="en-US" sz="1650" u="none" cap="none" strike="noStrike">
                <a:solidFill>
                  <a:srgbClr val="000000"/>
                </a:solidFill>
                <a:latin typeface="Verdana"/>
                <a:ea typeface="Verdana"/>
                <a:cs typeface="Verdana"/>
                <a:sym typeface="Verdana"/>
              </a:rPr>
              <a:t> </a:t>
            </a:r>
            <a:r>
              <a:rPr b="0" i="0" lang="en-US" sz="1800" u="none" cap="none" strike="noStrike">
                <a:solidFill>
                  <a:srgbClr val="000000"/>
                </a:solidFill>
                <a:latin typeface="Verdana"/>
                <a:ea typeface="Verdana"/>
                <a:cs typeface="Verdana"/>
                <a:sym typeface="Verdana"/>
              </a:rPr>
              <a:t>Les candidatures peuvent venir </a:t>
            </a:r>
            <a:r>
              <a:rPr b="1" i="0" lang="en-US" sz="1800" u="none" cap="none" strike="noStrike">
                <a:solidFill>
                  <a:srgbClr val="000000"/>
                </a:solidFill>
                <a:latin typeface="Verdana"/>
                <a:ea typeface="Verdana"/>
                <a:cs typeface="Verdana"/>
                <a:sym typeface="Verdana"/>
              </a:rPr>
              <a:t>d'un établissement dans n'importe quels pays du monde</a:t>
            </a:r>
            <a:endParaRPr b="1" i="0" sz="1800" u="none" cap="none" strike="noStrike">
              <a:solidFill>
                <a:srgbClr val="000000"/>
              </a:solidFill>
              <a:latin typeface="Verdana"/>
              <a:ea typeface="Verdana"/>
              <a:cs typeface="Verdana"/>
              <a:sym typeface="Verdana"/>
            </a:endParaRPr>
          </a:p>
          <a:p>
            <a:pPr indent="-114300" lvl="0" marL="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Un </a:t>
            </a:r>
            <a:r>
              <a:rPr b="1" i="0" lang="en-US" sz="1800" u="none" cap="none" strike="noStrike">
                <a:solidFill>
                  <a:srgbClr val="000000"/>
                </a:solidFill>
                <a:latin typeface="Verdana"/>
                <a:ea typeface="Verdana"/>
                <a:cs typeface="Verdana"/>
                <a:sym typeface="Verdana"/>
              </a:rPr>
              <a:t>seul établissement demandeur</a:t>
            </a:r>
            <a:r>
              <a:rPr b="0" i="0" lang="en-US" sz="1800" u="none" cap="none" strike="noStrike">
                <a:solidFill>
                  <a:srgbClr val="000000"/>
                </a:solidFill>
                <a:latin typeface="Verdana"/>
                <a:ea typeface="Verdana"/>
                <a:cs typeface="Verdana"/>
                <a:sym typeface="Verdana"/>
              </a:rPr>
              <a:t>, mais la participation informelle des institutions partenaires est possible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FF0000"/>
                </a:solidFill>
                <a:latin typeface="Verdana"/>
                <a:ea typeface="Verdana"/>
                <a:cs typeface="Verdana"/>
                <a:sym typeface="Verdana"/>
              </a:rPr>
              <a:t> Échéance: Février 2021 </a:t>
            </a:r>
            <a:endParaRPr b="0" i="0" sz="1400" u="none" cap="none" strike="noStrike">
              <a:solidFill>
                <a:srgbClr val="000000"/>
              </a:solidFill>
              <a:latin typeface="Arial"/>
              <a:ea typeface="Arial"/>
              <a:cs typeface="Arial"/>
              <a:sym typeface="Arial"/>
            </a:endParaRPr>
          </a:p>
          <a:p>
            <a:pPr indent="-114300" lvl="0" marL="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FF0000"/>
                </a:solidFill>
                <a:latin typeface="Verdana"/>
                <a:ea typeface="Verdana"/>
                <a:cs typeface="Verdana"/>
                <a:sym typeface="Verdana"/>
              </a:rPr>
              <a:t> </a:t>
            </a:r>
            <a:r>
              <a:rPr b="0" i="0" lang="en-US" sz="1800" u="none" cap="none" strike="noStrike">
                <a:solidFill>
                  <a:srgbClr val="000000"/>
                </a:solidFill>
                <a:latin typeface="Verdana"/>
                <a:ea typeface="Verdana"/>
                <a:cs typeface="Verdana"/>
                <a:sym typeface="Verdana"/>
              </a:rPr>
              <a:t>Propositions évaluées par des experts sur la base de la pertinence, de la qualité de la conception, de la qualité de l'équipe de l'impact et la diffusion</a:t>
            </a:r>
            <a:endParaRPr b="0" i="0" sz="1800" u="sng" cap="none" strike="noStrike">
              <a:solidFill>
                <a:srgbClr val="000000"/>
              </a:solidFill>
              <a:latin typeface="Verdana"/>
              <a:ea typeface="Verdana"/>
              <a:cs typeface="Verdana"/>
              <a:sym typeface="Verdana"/>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650"/>
              <a:buFont typeface="Arial"/>
              <a:buNone/>
            </a:pPr>
            <a:r>
              <a:rPr b="0" i="0" lang="en-US" sz="1650" u="sng" cap="none" strike="noStrike">
                <a:solidFill>
                  <a:srgbClr val="000000"/>
                </a:solidFill>
                <a:latin typeface="Verdana"/>
                <a:ea typeface="Verdana"/>
                <a:cs typeface="Verdana"/>
                <a:sym typeface="Verdana"/>
                <a:hlinkClick r:id="rId4">
                  <a:extLst>
                    <a:ext uri="{A12FA001-AC4F-418D-AE19-62706E023703}">
                      <ahyp:hlinkClr val="tx"/>
                    </a:ext>
                  </a:extLst>
                </a:hlinkClick>
              </a:rPr>
              <a:t>http://eacea.ec.europa.eu/erasmus-plus/funding_en</a:t>
            </a:r>
            <a:endParaRPr b="0" i="0" sz="1650" u="none" cap="none" strike="noStrike">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70" name="Google Shape;770;p19"/>
          <p:cNvSpPr txBox="1"/>
          <p:nvPr/>
        </p:nvSpPr>
        <p:spPr>
          <a:xfrm>
            <a:off x="0" y="0"/>
            <a:ext cx="6810692" cy="702469"/>
          </a:xfrm>
          <a:prstGeom prst="rect">
            <a:avLst/>
          </a:prstGeom>
          <a:noFill/>
          <a:ln>
            <a:noFill/>
          </a:ln>
        </p:spPr>
        <p:txBody>
          <a:bodyPr anchorCtr="0" anchor="ctr" bIns="34275" lIns="68575" spcFirstLastPara="1" rIns="68575" wrap="square" tIns="34275">
            <a:normAutofit/>
          </a:bodyPr>
          <a:lstStyle/>
          <a:p>
            <a:pPr indent="0" lvl="0" marL="0" marR="0" rtl="0" algn="just">
              <a:lnSpc>
                <a:spcPct val="90000"/>
              </a:lnSpc>
              <a:spcBef>
                <a:spcPts val="0"/>
              </a:spcBef>
              <a:spcAft>
                <a:spcPts val="0"/>
              </a:spcAft>
              <a:buClr>
                <a:srgbClr val="000000"/>
              </a:buClr>
              <a:buSzPts val="2805"/>
              <a:buFont typeface="Arial"/>
              <a:buNone/>
            </a:pPr>
            <a:r>
              <a:rPr b="1" i="0" lang="en-US" sz="2805" u="none" cap="none" strike="noStrike">
                <a:solidFill>
                  <a:schemeClr val="dk1"/>
                </a:solidFill>
                <a:latin typeface="Verdana"/>
                <a:ea typeface="Verdana"/>
                <a:cs typeface="Verdana"/>
                <a:sym typeface="Verdana"/>
              </a:rPr>
              <a:t>Jean Monnet: comment postuler?</a:t>
            </a:r>
            <a:endParaRPr b="1" i="0" sz="2805" u="none" cap="none" strike="noStrike">
              <a:solidFill>
                <a:schemeClr val="dk1"/>
              </a:solidFill>
              <a:latin typeface="Verdana"/>
              <a:ea typeface="Verdana"/>
              <a:cs typeface="Verdana"/>
              <a:sym typeface="Verdana"/>
            </a:endParaRPr>
          </a:p>
        </p:txBody>
      </p:sp>
      <p:sp>
        <p:nvSpPr>
          <p:cNvPr id="771" name="Google Shape;771;p19"/>
          <p:cNvSpPr txBox="1"/>
          <p:nvPr/>
        </p:nvSpPr>
        <p:spPr>
          <a:xfrm>
            <a:off x="263569" y="933401"/>
            <a:ext cx="3212920" cy="3816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La candidature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1" lang="en-US" sz="2400" u="sng" cap="none" strike="noStrike">
                <a:solidFill>
                  <a:srgbClr val="000000"/>
                </a:solidFill>
                <a:latin typeface="Arial"/>
                <a:ea typeface="Arial"/>
                <a:cs typeface="Arial"/>
                <a:sym typeface="Arial"/>
              </a:rPr>
              <a:t>e-form </a:t>
            </a:r>
            <a:r>
              <a:rPr b="0" i="0" lang="en-US" sz="2400" u="none" cap="none" strike="noStrike">
                <a:solidFill>
                  <a:srgbClr val="000000"/>
                </a:solidFill>
                <a:latin typeface="Arial"/>
                <a:ea typeface="Arial"/>
                <a:cs typeface="Arial"/>
                <a:sym typeface="Arial"/>
              </a:rPr>
              <a:t>et </a:t>
            </a:r>
            <a:r>
              <a:rPr b="1" i="0" lang="en-US" sz="2400" u="sng" cap="none" strike="noStrike">
                <a:solidFill>
                  <a:srgbClr val="000000"/>
                </a:solidFill>
                <a:latin typeface="Arial"/>
                <a:ea typeface="Arial"/>
                <a:cs typeface="Arial"/>
                <a:sym typeface="Arial"/>
              </a:rPr>
              <a:t>3 annexes </a:t>
            </a:r>
            <a:r>
              <a:rPr b="0" i="0" lang="en-US" sz="2400" u="none" cap="none" strike="noStrike">
                <a:solidFill>
                  <a:srgbClr val="000000"/>
                </a:solidFill>
                <a:latin typeface="Arial"/>
                <a:ea typeface="Arial"/>
                <a:cs typeface="Arial"/>
                <a:sym typeface="Arial"/>
              </a:rPr>
              <a:t>obligatoires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1" i="0" lang="en-US" sz="2400" u="none" cap="none" strike="noStrike">
                <a:solidFill>
                  <a:srgbClr val="000000"/>
                </a:solidFill>
                <a:latin typeface="Arial"/>
                <a:ea typeface="Arial"/>
                <a:cs typeface="Arial"/>
                <a:sym typeface="Arial"/>
              </a:rPr>
              <a:t>La description du projet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Le budget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La déclaration sur l’honneur</a:t>
            </a:r>
            <a:endParaRPr b="1" i="0" sz="2400" u="none" cap="none" strike="noStrike">
              <a:solidFill>
                <a:srgbClr val="000000"/>
              </a:solidFill>
              <a:latin typeface="Verdana"/>
              <a:ea typeface="Verdana"/>
              <a:cs typeface="Verdana"/>
              <a:sym typeface="Verdana"/>
            </a:endParaRPr>
          </a:p>
        </p:txBody>
      </p:sp>
      <p:pic>
        <p:nvPicPr>
          <p:cNvPr id="772" name="Google Shape;772;p19"/>
          <p:cNvPicPr preferRelativeResize="0"/>
          <p:nvPr/>
        </p:nvPicPr>
        <p:blipFill rotWithShape="1">
          <a:blip r:embed="rId3">
            <a:alphaModFix/>
          </a:blip>
          <a:srcRect b="0" l="0" r="0" t="0"/>
          <a:stretch/>
        </p:blipFill>
        <p:spPr>
          <a:xfrm rot="445575">
            <a:off x="3910565" y="1291619"/>
            <a:ext cx="2237080" cy="2936168"/>
          </a:xfrm>
          <a:prstGeom prst="rect">
            <a:avLst/>
          </a:prstGeom>
          <a:noFill/>
          <a:ln>
            <a:noFill/>
          </a:ln>
        </p:spPr>
      </p:pic>
      <p:pic>
        <p:nvPicPr>
          <p:cNvPr id="773" name="Google Shape;773;p19"/>
          <p:cNvPicPr preferRelativeResize="0"/>
          <p:nvPr/>
        </p:nvPicPr>
        <p:blipFill rotWithShape="1">
          <a:blip r:embed="rId4">
            <a:alphaModFix/>
          </a:blip>
          <a:srcRect b="0" l="0" r="0" t="0"/>
          <a:stretch/>
        </p:blipFill>
        <p:spPr>
          <a:xfrm>
            <a:off x="6033397" y="702469"/>
            <a:ext cx="2812143" cy="4047382"/>
          </a:xfrm>
          <a:prstGeom prst="rect">
            <a:avLst/>
          </a:prstGeom>
          <a:noFill/>
          <a:ln>
            <a:noFill/>
          </a:ln>
        </p:spPr>
      </p:pic>
      <p:sp>
        <p:nvSpPr>
          <p:cNvPr id="774" name="Google Shape;774;p19"/>
          <p:cNvSpPr/>
          <p:nvPr/>
        </p:nvSpPr>
        <p:spPr>
          <a:xfrm>
            <a:off x="1956115" y="4360044"/>
            <a:ext cx="45720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FF"/>
                </a:solidFill>
                <a:latin typeface="Verdana"/>
                <a:ea typeface="Verdana"/>
                <a:cs typeface="Verdana"/>
                <a:sym typeface="Verdana"/>
              </a:rPr>
              <a:t>3 langues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FF"/>
                </a:solidFill>
                <a:latin typeface="Verdana"/>
                <a:ea typeface="Verdana"/>
                <a:cs typeface="Verdana"/>
                <a:sym typeface="Verdana"/>
              </a:rPr>
              <a:t>Français, anglais et allemand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2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780" name="Google Shape;780;p20"/>
          <p:cNvPicPr preferRelativeResize="0"/>
          <p:nvPr/>
        </p:nvPicPr>
        <p:blipFill rotWithShape="1">
          <a:blip r:embed="rId3">
            <a:alphaModFix/>
          </a:blip>
          <a:srcRect b="0" l="0" r="0" t="0"/>
          <a:stretch/>
        </p:blipFill>
        <p:spPr>
          <a:xfrm>
            <a:off x="23961" y="2058620"/>
            <a:ext cx="9144000" cy="1393031"/>
          </a:xfrm>
          <a:prstGeom prst="rect">
            <a:avLst/>
          </a:prstGeom>
          <a:noFill/>
          <a:ln>
            <a:noFill/>
          </a:ln>
        </p:spPr>
      </p:pic>
      <p:sp>
        <p:nvSpPr>
          <p:cNvPr id="781" name="Google Shape;781;p20"/>
          <p:cNvSpPr txBox="1"/>
          <p:nvPr/>
        </p:nvSpPr>
        <p:spPr>
          <a:xfrm>
            <a:off x="503175" y="3575699"/>
            <a:ext cx="4528571"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Pour être sélectionné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Note globale &gt;= 60 points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Critère 1 &gt;= 13/25 </a:t>
            </a:r>
            <a:endParaRPr b="1" i="0" sz="2400" u="none" cap="none" strike="noStrike">
              <a:solidFill>
                <a:srgbClr val="000000"/>
              </a:solidFill>
              <a:latin typeface="Arial"/>
              <a:ea typeface="Arial"/>
              <a:cs typeface="Arial"/>
              <a:sym typeface="Arial"/>
            </a:endParaRPr>
          </a:p>
        </p:txBody>
      </p:sp>
      <p:sp>
        <p:nvSpPr>
          <p:cNvPr id="782" name="Google Shape;782;p20"/>
          <p:cNvSpPr txBox="1"/>
          <p:nvPr/>
        </p:nvSpPr>
        <p:spPr>
          <a:xfrm>
            <a:off x="3306576" y="182106"/>
            <a:ext cx="4997081"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Les critères d’évaluation </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88" name="Google Shape;788;p21"/>
          <p:cNvSpPr txBox="1"/>
          <p:nvPr/>
        </p:nvSpPr>
        <p:spPr>
          <a:xfrm>
            <a:off x="2996731" y="0"/>
            <a:ext cx="6147269" cy="686224"/>
          </a:xfrm>
          <a:prstGeom prst="rect">
            <a:avLst/>
          </a:prstGeom>
          <a:noFill/>
          <a:ln>
            <a:noFill/>
          </a:ln>
        </p:spPr>
        <p:txBody>
          <a:bodyPr anchorCtr="0" anchor="ctr" bIns="34275" lIns="68575" spcFirstLastPara="1" rIns="68575" wrap="square" tIns="34275">
            <a:normAutofit/>
          </a:bodyPr>
          <a:lstStyle/>
          <a:p>
            <a:pPr indent="0" lvl="0" marL="0" marR="0" rtl="0" algn="ctr">
              <a:lnSpc>
                <a:spcPct val="80000"/>
              </a:lnSpc>
              <a:spcBef>
                <a:spcPts val="0"/>
              </a:spcBef>
              <a:spcAft>
                <a:spcPts val="0"/>
              </a:spcAft>
              <a:buClr>
                <a:srgbClr val="000000"/>
              </a:buClr>
              <a:buSzPts val="2310"/>
              <a:buFont typeface="Arial"/>
              <a:buNone/>
            </a:pPr>
            <a:r>
              <a:rPr b="1" i="0" lang="en-US" sz="2310" u="none" cap="none" strike="noStrike">
                <a:solidFill>
                  <a:schemeClr val="dk1"/>
                </a:solidFill>
                <a:latin typeface="Verdana"/>
                <a:ea typeface="Verdana"/>
                <a:cs typeface="Verdana"/>
                <a:sym typeface="Verdana"/>
              </a:rPr>
              <a:t>Jean Monnet: comment ça marche?</a:t>
            </a:r>
            <a:endParaRPr b="1" i="0" sz="2310" u="none" cap="none" strike="noStrike">
              <a:solidFill>
                <a:schemeClr val="dk1"/>
              </a:solidFill>
              <a:latin typeface="Verdana"/>
              <a:ea typeface="Verdana"/>
              <a:cs typeface="Verdana"/>
              <a:sym typeface="Verdana"/>
            </a:endParaRPr>
          </a:p>
        </p:txBody>
      </p:sp>
      <p:grpSp>
        <p:nvGrpSpPr>
          <p:cNvPr id="789" name="Google Shape;789;p21"/>
          <p:cNvGrpSpPr/>
          <p:nvPr/>
        </p:nvGrpSpPr>
        <p:grpSpPr>
          <a:xfrm>
            <a:off x="-3304562" y="326650"/>
            <a:ext cx="11266929" cy="5226591"/>
            <a:chOff x="-4387063" y="-672897"/>
            <a:chExt cx="11266929" cy="5226591"/>
          </a:xfrm>
        </p:grpSpPr>
        <p:sp>
          <p:nvSpPr>
            <p:cNvPr id="790" name="Google Shape;790;p21"/>
            <p:cNvSpPr/>
            <p:nvPr/>
          </p:nvSpPr>
          <p:spPr>
            <a:xfrm>
              <a:off x="-4387063" y="-672897"/>
              <a:ext cx="5226591" cy="5226591"/>
            </a:xfrm>
            <a:prstGeom prst="blockArc">
              <a:avLst>
                <a:gd fmla="val 18900000" name="adj1"/>
                <a:gd fmla="val 2700000" name="adj2"/>
                <a:gd fmla="val 413" name="adj3"/>
              </a:avLst>
            </a:prstGeom>
            <a:no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21"/>
            <p:cNvSpPr/>
            <p:nvPr/>
          </p:nvSpPr>
          <p:spPr>
            <a:xfrm>
              <a:off x="539916" y="388079"/>
              <a:ext cx="6339950" cy="776159"/>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21"/>
            <p:cNvSpPr txBox="1"/>
            <p:nvPr/>
          </p:nvSpPr>
          <p:spPr>
            <a:xfrm>
              <a:off x="539916" y="388079"/>
              <a:ext cx="6339950" cy="776159"/>
            </a:xfrm>
            <a:prstGeom prst="rect">
              <a:avLst/>
            </a:prstGeom>
            <a:noFill/>
            <a:ln>
              <a:noFill/>
            </a:ln>
          </p:spPr>
          <p:txBody>
            <a:bodyPr anchorCtr="0" anchor="ctr" bIns="48250" lIns="6160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chemeClr val="lt1"/>
                  </a:solidFill>
                  <a:latin typeface="Verdana"/>
                  <a:ea typeface="Verdana"/>
                  <a:cs typeface="Verdana"/>
                  <a:sym typeface="Verdana"/>
                </a:rPr>
                <a:t>MODULES, CHAIRES, CENTRES D'EXCELLENCE: </a:t>
              </a:r>
              <a:r>
                <a:rPr b="0" i="0" lang="en-US" sz="1900" u="none" cap="none" strike="noStrike">
                  <a:solidFill>
                    <a:schemeClr val="lt1"/>
                  </a:solidFill>
                  <a:latin typeface="Verdana"/>
                  <a:ea typeface="Verdana"/>
                  <a:cs typeface="Verdana"/>
                  <a:sym typeface="Verdana"/>
                </a:rPr>
                <a:t>Enseignement et recherche </a:t>
              </a:r>
              <a:endParaRPr b="0" i="0" sz="1900" u="none" cap="none" strike="noStrike">
                <a:solidFill>
                  <a:schemeClr val="lt1"/>
                </a:solidFill>
                <a:latin typeface="Arial"/>
                <a:ea typeface="Arial"/>
                <a:cs typeface="Arial"/>
                <a:sym typeface="Arial"/>
              </a:endParaRPr>
            </a:p>
          </p:txBody>
        </p:sp>
        <p:sp>
          <p:nvSpPr>
            <p:cNvPr id="793" name="Google Shape;793;p21"/>
            <p:cNvSpPr/>
            <p:nvPr/>
          </p:nvSpPr>
          <p:spPr>
            <a:xfrm>
              <a:off x="54816" y="291059"/>
              <a:ext cx="970199" cy="970199"/>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21"/>
            <p:cNvSpPr/>
            <p:nvPr/>
          </p:nvSpPr>
          <p:spPr>
            <a:xfrm>
              <a:off x="822050" y="1552318"/>
              <a:ext cx="6057816" cy="776159"/>
            </a:xfrm>
            <a:prstGeom prst="rect">
              <a:avLst/>
            </a:prstGeom>
            <a:solidFill>
              <a:srgbClr val="F2F2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21"/>
            <p:cNvSpPr txBox="1"/>
            <p:nvPr/>
          </p:nvSpPr>
          <p:spPr>
            <a:xfrm>
              <a:off x="822050" y="1552318"/>
              <a:ext cx="6057816" cy="776159"/>
            </a:xfrm>
            <a:prstGeom prst="rect">
              <a:avLst/>
            </a:prstGeom>
            <a:noFill/>
            <a:ln>
              <a:noFill/>
            </a:ln>
          </p:spPr>
          <p:txBody>
            <a:bodyPr anchorCtr="0" anchor="ctr" bIns="48250" lIns="6160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chemeClr val="lt1"/>
                  </a:solidFill>
                  <a:latin typeface="Verdana"/>
                  <a:ea typeface="Verdana"/>
                  <a:cs typeface="Verdana"/>
                  <a:sym typeface="Verdana"/>
                </a:rPr>
                <a:t>RESEAUX, PROJETS</a:t>
              </a:r>
              <a:r>
                <a:rPr b="0" i="0" lang="en-US" sz="1900" u="none" cap="none" strike="noStrike">
                  <a:solidFill>
                    <a:schemeClr val="lt1"/>
                  </a:solidFill>
                  <a:latin typeface="Verdana"/>
                  <a:ea typeface="Verdana"/>
                  <a:cs typeface="Verdana"/>
                  <a:sym typeface="Verdana"/>
                </a:rPr>
                <a:t>: </a:t>
              </a:r>
              <a:endParaRPr b="0" i="0" sz="1900" u="none" cap="none" strike="noStrike">
                <a:solidFill>
                  <a:schemeClr val="lt1"/>
                </a:solidFill>
                <a:latin typeface="Verdana"/>
                <a:ea typeface="Verdana"/>
                <a:cs typeface="Verdana"/>
                <a:sym typeface="Verdana"/>
              </a:endParaRPr>
            </a:p>
            <a:p>
              <a:pPr indent="0" lvl="0" marL="0" marR="0" rtl="0" algn="l">
                <a:lnSpc>
                  <a:spcPct val="90000"/>
                </a:lnSpc>
                <a:spcBef>
                  <a:spcPts val="665"/>
                </a:spcBef>
                <a:spcAft>
                  <a:spcPts val="0"/>
                </a:spcAft>
                <a:buClr>
                  <a:srgbClr val="000000"/>
                </a:buClr>
                <a:buSzPts val="1900"/>
                <a:buFont typeface="Arial"/>
                <a:buNone/>
              </a:pPr>
              <a:r>
                <a:rPr b="0" i="0" lang="en-US" sz="1900" u="none" cap="none" strike="noStrike">
                  <a:solidFill>
                    <a:schemeClr val="lt1"/>
                  </a:solidFill>
                  <a:latin typeface="Verdana"/>
                  <a:ea typeface="Verdana"/>
                  <a:cs typeface="Verdana"/>
                  <a:sym typeface="Verdana"/>
                </a:rPr>
                <a:t>Débat politique avec le monde académique </a:t>
              </a:r>
              <a:endParaRPr b="0" i="0" sz="1900" u="none" cap="none" strike="noStrike">
                <a:solidFill>
                  <a:schemeClr val="lt1"/>
                </a:solidFill>
                <a:latin typeface="Arial"/>
                <a:ea typeface="Arial"/>
                <a:cs typeface="Arial"/>
                <a:sym typeface="Arial"/>
              </a:endParaRPr>
            </a:p>
          </p:txBody>
        </p:sp>
        <p:sp>
          <p:nvSpPr>
            <p:cNvPr id="796" name="Google Shape;796;p21"/>
            <p:cNvSpPr/>
            <p:nvPr/>
          </p:nvSpPr>
          <p:spPr>
            <a:xfrm>
              <a:off x="336950" y="1455298"/>
              <a:ext cx="970199" cy="970199"/>
            </a:xfrm>
            <a:prstGeom prst="ellipse">
              <a:avLst/>
            </a:prstGeom>
            <a:solidFill>
              <a:schemeClr val="lt1"/>
            </a:solidFill>
            <a:ln cap="flat" cmpd="sng" w="25400">
              <a:solidFill>
                <a:srgbClr val="F9672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21"/>
            <p:cNvSpPr/>
            <p:nvPr/>
          </p:nvSpPr>
          <p:spPr>
            <a:xfrm>
              <a:off x="539916" y="2716557"/>
              <a:ext cx="6339950" cy="776159"/>
            </a:xfrm>
            <a:prstGeom prst="rect">
              <a:avLst/>
            </a:prstGeom>
            <a:solidFill>
              <a:srgbClr val="F2F2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21"/>
            <p:cNvSpPr txBox="1"/>
            <p:nvPr/>
          </p:nvSpPr>
          <p:spPr>
            <a:xfrm>
              <a:off x="539916" y="2716557"/>
              <a:ext cx="6339950" cy="776159"/>
            </a:xfrm>
            <a:prstGeom prst="rect">
              <a:avLst/>
            </a:prstGeom>
            <a:noFill/>
            <a:ln>
              <a:noFill/>
            </a:ln>
          </p:spPr>
          <p:txBody>
            <a:bodyPr anchorCtr="0" anchor="ctr" bIns="48250" lIns="616075" spcFirstLastPara="1" rIns="48250" wrap="square" tIns="4825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chemeClr val="lt1"/>
                  </a:solidFill>
                  <a:latin typeface="Verdana"/>
                  <a:ea typeface="Verdana"/>
                  <a:cs typeface="Verdana"/>
                  <a:sym typeface="Verdana"/>
                </a:rPr>
                <a:t>SOUTIEN</a:t>
              </a:r>
              <a:r>
                <a:rPr b="0" i="0" lang="en-US" sz="1900" u="none" cap="none" strike="noStrike">
                  <a:solidFill>
                    <a:schemeClr val="lt1"/>
                  </a:solidFill>
                  <a:latin typeface="Verdana"/>
                  <a:ea typeface="Verdana"/>
                  <a:cs typeface="Verdana"/>
                  <a:sym typeface="Verdana"/>
                </a:rPr>
                <a:t> aux activités des ASSOCIATIONS</a:t>
              </a:r>
              <a:endParaRPr b="0" i="0" sz="1900" u="none" cap="none" strike="noStrike">
                <a:solidFill>
                  <a:schemeClr val="lt1"/>
                </a:solidFill>
                <a:latin typeface="Arial"/>
                <a:ea typeface="Arial"/>
                <a:cs typeface="Arial"/>
                <a:sym typeface="Arial"/>
              </a:endParaRPr>
            </a:p>
          </p:txBody>
        </p:sp>
        <p:sp>
          <p:nvSpPr>
            <p:cNvPr id="799" name="Google Shape;799;p21"/>
            <p:cNvSpPr/>
            <p:nvPr/>
          </p:nvSpPr>
          <p:spPr>
            <a:xfrm>
              <a:off x="54816" y="2619537"/>
              <a:ext cx="970199" cy="970199"/>
            </a:xfrm>
            <a:prstGeom prst="ellipse">
              <a:avLst/>
            </a:prstGeom>
            <a:solidFill>
              <a:schemeClr val="lt1"/>
            </a:solidFill>
            <a:ln cap="flat" cmpd="sng" w="25400">
              <a:solidFill>
                <a:srgbClr val="FDA2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22"/>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pSp>
        <p:nvGrpSpPr>
          <p:cNvPr id="805" name="Google Shape;805;p22"/>
          <p:cNvGrpSpPr/>
          <p:nvPr/>
        </p:nvGrpSpPr>
        <p:grpSpPr>
          <a:xfrm>
            <a:off x="1212112" y="851310"/>
            <a:ext cx="6694989" cy="3390325"/>
            <a:chOff x="0" y="2073"/>
            <a:chExt cx="6694989" cy="3390325"/>
          </a:xfrm>
        </p:grpSpPr>
        <p:sp>
          <p:nvSpPr>
            <p:cNvPr id="806" name="Google Shape;806;p22"/>
            <p:cNvSpPr/>
            <p:nvPr/>
          </p:nvSpPr>
          <p:spPr>
            <a:xfrm rot="5400000">
              <a:off x="-189447" y="191520"/>
              <a:ext cx="1262982" cy="884087"/>
            </a:xfrm>
            <a:prstGeom prst="chevron">
              <a:avLst>
                <a:gd fmla="val 50000" name="adj"/>
              </a:avLst>
            </a:prstGeom>
            <a:solidFill>
              <a:srgbClr val="BD2733"/>
            </a:solidFill>
            <a:ln cap="flat" cmpd="sng" w="25400">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22"/>
            <p:cNvSpPr txBox="1"/>
            <p:nvPr/>
          </p:nvSpPr>
          <p:spPr>
            <a:xfrm>
              <a:off x="1" y="444117"/>
              <a:ext cx="884087" cy="37889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MODULES</a:t>
              </a:r>
              <a:endParaRPr b="0" i="0" sz="1000" u="none" cap="none" strike="noStrike">
                <a:solidFill>
                  <a:schemeClr val="lt1"/>
                </a:solidFill>
                <a:latin typeface="Arial"/>
                <a:ea typeface="Arial"/>
                <a:cs typeface="Arial"/>
                <a:sym typeface="Arial"/>
              </a:endParaRPr>
            </a:p>
          </p:txBody>
        </p:sp>
        <p:sp>
          <p:nvSpPr>
            <p:cNvPr id="808" name="Google Shape;808;p22"/>
            <p:cNvSpPr/>
            <p:nvPr/>
          </p:nvSpPr>
          <p:spPr>
            <a:xfrm rot="5400000">
              <a:off x="3379069" y="-2492908"/>
              <a:ext cx="820938" cy="5810902"/>
            </a:xfrm>
            <a:prstGeom prst="round2SameRect">
              <a:avLst>
                <a:gd fmla="val 16667" name="adj1"/>
                <a:gd fmla="val 0" name="adj2"/>
              </a:avLst>
            </a:prstGeom>
            <a:solidFill>
              <a:schemeClr val="lt1">
                <a:alpha val="89411"/>
              </a:schemeClr>
            </a:solidFill>
            <a:ln cap="flat" cmpd="sng" w="25400">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22"/>
            <p:cNvSpPr txBox="1"/>
            <p:nvPr/>
          </p:nvSpPr>
          <p:spPr>
            <a:xfrm>
              <a:off x="884088" y="42148"/>
              <a:ext cx="5770827" cy="740788"/>
            </a:xfrm>
            <a:prstGeom prst="rect">
              <a:avLst/>
            </a:prstGeom>
            <a:noFill/>
            <a:ln>
              <a:noFill/>
            </a:ln>
          </p:spPr>
          <p:txBody>
            <a:bodyPr anchorCtr="0" anchor="ctr" bIns="12700" lIns="142225" spcFirstLastPara="1" rIns="12700" wrap="square" tIns="12700">
              <a:noAutofit/>
            </a:bodyPr>
            <a:lstStyle/>
            <a:p>
              <a:pPr indent="-228600" lvl="1"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Verdana"/>
                  <a:ea typeface="Verdana"/>
                  <a:cs typeface="Verdana"/>
                  <a:sym typeface="Verdana"/>
                </a:rPr>
                <a:t>Min 40 heures par an pour 3 ans (max € 30.000)</a:t>
              </a:r>
              <a:endParaRPr b="0" i="0" sz="2000" u="none" cap="none" strike="noStrike">
                <a:solidFill>
                  <a:srgbClr val="000000"/>
                </a:solidFill>
                <a:latin typeface="Arial"/>
                <a:ea typeface="Arial"/>
                <a:cs typeface="Arial"/>
                <a:sym typeface="Arial"/>
              </a:endParaRPr>
            </a:p>
          </p:txBody>
        </p:sp>
        <p:sp>
          <p:nvSpPr>
            <p:cNvPr id="810" name="Google Shape;810;p22"/>
            <p:cNvSpPr/>
            <p:nvPr/>
          </p:nvSpPr>
          <p:spPr>
            <a:xfrm rot="5400000">
              <a:off x="-189447" y="1255192"/>
              <a:ext cx="1262982" cy="884087"/>
            </a:xfrm>
            <a:prstGeom prst="chevron">
              <a:avLst>
                <a:gd fmla="val 50000" name="adj"/>
              </a:avLst>
            </a:prstGeom>
            <a:solidFill>
              <a:srgbClr val="BD2733"/>
            </a:solidFill>
            <a:ln cap="flat" cmpd="sng" w="25400">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22"/>
            <p:cNvSpPr txBox="1"/>
            <p:nvPr/>
          </p:nvSpPr>
          <p:spPr>
            <a:xfrm>
              <a:off x="1" y="1507789"/>
              <a:ext cx="884087" cy="37889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Char char="•"/>
              </a:pPr>
              <a:r>
                <a:rPr b="1" i="0" lang="en-US" sz="1000" u="none" cap="none" strike="noStrike">
                  <a:solidFill>
                    <a:schemeClr val="lt1"/>
                  </a:solidFill>
                  <a:latin typeface="Arial"/>
                  <a:ea typeface="Arial"/>
                  <a:cs typeface="Arial"/>
                  <a:sym typeface="Arial"/>
                </a:rPr>
                <a:t>CHAIRS</a:t>
              </a:r>
              <a:endParaRPr b="0" i="0" sz="1000" u="none" cap="none" strike="noStrike">
                <a:solidFill>
                  <a:schemeClr val="lt1"/>
                </a:solidFill>
                <a:latin typeface="Arial"/>
                <a:ea typeface="Arial"/>
                <a:cs typeface="Arial"/>
                <a:sym typeface="Arial"/>
              </a:endParaRPr>
            </a:p>
          </p:txBody>
        </p:sp>
        <p:sp>
          <p:nvSpPr>
            <p:cNvPr id="812" name="Google Shape;812;p22"/>
            <p:cNvSpPr/>
            <p:nvPr/>
          </p:nvSpPr>
          <p:spPr>
            <a:xfrm rot="5400000">
              <a:off x="3379069" y="-1429237"/>
              <a:ext cx="820938" cy="5810902"/>
            </a:xfrm>
            <a:prstGeom prst="round2SameRect">
              <a:avLst>
                <a:gd fmla="val 16667" name="adj1"/>
                <a:gd fmla="val 0" name="adj2"/>
              </a:avLst>
            </a:prstGeom>
            <a:solidFill>
              <a:schemeClr val="lt1">
                <a:alpha val="89411"/>
              </a:schemeClr>
            </a:solidFill>
            <a:ln cap="flat" cmpd="sng" w="25400">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22"/>
            <p:cNvSpPr txBox="1"/>
            <p:nvPr/>
          </p:nvSpPr>
          <p:spPr>
            <a:xfrm>
              <a:off x="884088" y="1105819"/>
              <a:ext cx="5770827" cy="740788"/>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Min 90 heures par an + au moins 1 activité supplémentaire (max € 50.000)</a:t>
              </a:r>
              <a:endParaRPr b="0" i="0" sz="1800" u="none" cap="none" strike="noStrike">
                <a:solidFill>
                  <a:srgbClr val="000000"/>
                </a:solidFill>
                <a:latin typeface="Arial"/>
                <a:ea typeface="Arial"/>
                <a:cs typeface="Arial"/>
                <a:sym typeface="Arial"/>
              </a:endParaRPr>
            </a:p>
          </p:txBody>
        </p:sp>
        <p:sp>
          <p:nvSpPr>
            <p:cNvPr id="814" name="Google Shape;814;p22"/>
            <p:cNvSpPr/>
            <p:nvPr/>
          </p:nvSpPr>
          <p:spPr>
            <a:xfrm rot="5400000">
              <a:off x="-189447" y="2318863"/>
              <a:ext cx="1262982" cy="884087"/>
            </a:xfrm>
            <a:prstGeom prst="chevron">
              <a:avLst>
                <a:gd fmla="val 50000" name="adj"/>
              </a:avLst>
            </a:prstGeom>
            <a:solidFill>
              <a:srgbClr val="BD2733"/>
            </a:solidFill>
            <a:ln cap="flat" cmpd="sng" w="25400">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22"/>
            <p:cNvSpPr txBox="1"/>
            <p:nvPr/>
          </p:nvSpPr>
          <p:spPr>
            <a:xfrm>
              <a:off x="1" y="2571460"/>
              <a:ext cx="884087" cy="378895"/>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Clr>
                  <a:srgbClr val="000000"/>
                </a:buClr>
                <a:buSzPts val="1000"/>
                <a:buFont typeface="Arial"/>
                <a:buChar char="•"/>
              </a:pPr>
              <a:r>
                <a:rPr b="1" i="0" lang="en-US" sz="1000" u="none" cap="none" strike="noStrike">
                  <a:solidFill>
                    <a:schemeClr val="lt1"/>
                  </a:solidFill>
                  <a:latin typeface="Arial"/>
                  <a:ea typeface="Arial"/>
                  <a:cs typeface="Arial"/>
                  <a:sym typeface="Arial"/>
                </a:rPr>
                <a:t>CENTRES OF EXCELLENCE</a:t>
              </a:r>
              <a:endParaRPr b="0" i="0" sz="1000" u="none" cap="none" strike="noStrike">
                <a:solidFill>
                  <a:schemeClr val="lt1"/>
                </a:solidFill>
                <a:latin typeface="Arial"/>
                <a:ea typeface="Arial"/>
                <a:cs typeface="Arial"/>
                <a:sym typeface="Arial"/>
              </a:endParaRPr>
            </a:p>
          </p:txBody>
        </p:sp>
        <p:sp>
          <p:nvSpPr>
            <p:cNvPr id="816" name="Google Shape;816;p22"/>
            <p:cNvSpPr/>
            <p:nvPr/>
          </p:nvSpPr>
          <p:spPr>
            <a:xfrm rot="5400000">
              <a:off x="3379069" y="-365565"/>
              <a:ext cx="820938" cy="5810902"/>
            </a:xfrm>
            <a:prstGeom prst="round2SameRect">
              <a:avLst>
                <a:gd fmla="val 16667" name="adj1"/>
                <a:gd fmla="val 0" name="adj2"/>
              </a:avLst>
            </a:prstGeom>
            <a:solidFill>
              <a:schemeClr val="lt1">
                <a:alpha val="89411"/>
              </a:schemeClr>
            </a:solidFill>
            <a:ln cap="flat" cmpd="sng" w="25400">
              <a:solidFill>
                <a:srgbClr val="BD27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22"/>
            <p:cNvSpPr txBox="1"/>
            <p:nvPr/>
          </p:nvSpPr>
          <p:spPr>
            <a:xfrm>
              <a:off x="884088" y="2169491"/>
              <a:ext cx="5770827" cy="740788"/>
            </a:xfrm>
            <a:prstGeom prst="rect">
              <a:avLst/>
            </a:prstGeom>
            <a:noFill/>
            <a:ln>
              <a:noFill/>
            </a:ln>
          </p:spPr>
          <p:txBody>
            <a:bodyPr anchorCtr="0" anchor="ctr" bIns="11425" lIns="128000" spcFirstLastPara="1" rIns="11425" wrap="square" tIns="114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Spécialisation dans le domaine, points focaux (max grant: € 100.000)</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2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823" name="Google Shape;823;p23"/>
          <p:cNvPicPr preferRelativeResize="0"/>
          <p:nvPr/>
        </p:nvPicPr>
        <p:blipFill rotWithShape="1">
          <a:blip r:embed="rId3">
            <a:alphaModFix/>
          </a:blip>
          <a:srcRect b="0" l="0" r="0" t="0"/>
          <a:stretch/>
        </p:blipFill>
        <p:spPr>
          <a:xfrm>
            <a:off x="1524717" y="896552"/>
            <a:ext cx="6001517" cy="4246899"/>
          </a:xfrm>
          <a:prstGeom prst="rect">
            <a:avLst/>
          </a:prstGeom>
          <a:noFill/>
          <a:ln>
            <a:noFill/>
          </a:ln>
        </p:spPr>
      </p:pic>
      <p:sp>
        <p:nvSpPr>
          <p:cNvPr id="824" name="Google Shape;824;p23"/>
          <p:cNvSpPr/>
          <p:nvPr/>
        </p:nvSpPr>
        <p:spPr>
          <a:xfrm>
            <a:off x="501166" y="169095"/>
            <a:ext cx="386516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960707"/>
                </a:solidFill>
                <a:latin typeface="Verdana"/>
                <a:ea typeface="Verdana"/>
                <a:cs typeface="Verdana"/>
                <a:sym typeface="Verdana"/>
              </a:rPr>
              <a:t>🡺 Jean Monnet MODULES </a:t>
            </a:r>
            <a:endParaRPr b="0" i="0" sz="2000" u="none" cap="none" strike="noStrike">
              <a:solidFill>
                <a:srgbClr val="960707"/>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2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solidFill>
                  <a:srgbClr val="FFFFFF"/>
                </a:solidFill>
              </a:rPr>
              <a:t>‹#›</a:t>
            </a:fld>
            <a:endParaRPr>
              <a:solidFill>
                <a:srgbClr val="FFFFFF"/>
              </a:solidFill>
            </a:endParaRPr>
          </a:p>
        </p:txBody>
      </p:sp>
      <p:graphicFrame>
        <p:nvGraphicFramePr>
          <p:cNvPr id="830" name="Google Shape;830;p24"/>
          <p:cNvGraphicFramePr/>
          <p:nvPr/>
        </p:nvGraphicFramePr>
        <p:xfrm>
          <a:off x="770240" y="232384"/>
          <a:ext cx="3000000" cy="3000000"/>
        </p:xfrm>
        <a:graphic>
          <a:graphicData uri="http://schemas.openxmlformats.org/drawingml/2006/table">
            <a:tbl>
              <a:tblPr>
                <a:noFill/>
                <a:tableStyleId>{3AB1269D-4007-4B78-AD89-352FDC83F0F5}</a:tableStyleId>
              </a:tblPr>
              <a:tblGrid>
                <a:gridCol w="2177475"/>
                <a:gridCol w="5462475"/>
              </a:tblGrid>
              <a:tr h="51705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600071-EPP-1-2018-1-UA-EPPJMO-MODULE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Arial"/>
                          <a:ea typeface="Arial"/>
                          <a:cs typeface="Arial"/>
                          <a:sym typeface="Arial"/>
                        </a:rPr>
                        <a:t>Europeanization of Doctoral Studies in the Field of Education: Interdisciplinary and Inclusive Approaches</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1705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597938-EPP-1-2018-1-UA-EPPJMO-MODULE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Arial"/>
                          <a:ea typeface="Arial"/>
                          <a:cs typeface="Arial"/>
                          <a:sym typeface="Arial"/>
                        </a:rPr>
                        <a:t>«The Best European Practices for the «Water Security» Platform to Achieve the Goals of Sustainable Development»</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0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600222-EPP-1-2018-1-UA-EPPJMO-MODULE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Arial"/>
                          <a:ea typeface="Arial"/>
                          <a:cs typeface="Arial"/>
                          <a:sym typeface="Arial"/>
                        </a:rPr>
                        <a:t>‘The Foreign Policy of the European Union’ </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0675">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599989-EPP-1-2018-1-UA-EPPJMO-MODULE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Medical education in the European Union: challenges for Ukraine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0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599918-EPP-1-2018-1-UA-EPPJMO-MODULE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European Values in Literary Arts</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0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599761-EPP-1-2018-1-UA-EPPJMO-MODULE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Arial"/>
                          <a:ea typeface="Arial"/>
                          <a:cs typeface="Arial"/>
                          <a:sym typeface="Arial"/>
                        </a:rPr>
                        <a:t>EU as a Global Actor and Agent of Change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0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599704-EPP-1-2018-1-UA-EPPJMO-MODULE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Arial"/>
                          <a:ea typeface="Arial"/>
                          <a:cs typeface="Arial"/>
                          <a:sym typeface="Arial"/>
                        </a:rPr>
                        <a:t>European Antitotalitarian Practices</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0675">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599740-EPP-1-2018-1-UA-EPPJMO-MODULE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The challenges of energy efficiency: cooperation of Ukraine with the EU</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0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600115-EPP-1-2018-1-UA-EPPJMO-MODULE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latin typeface="Arial"/>
                          <a:ea typeface="Arial"/>
                          <a:cs typeface="Arial"/>
                          <a:sym typeface="Arial"/>
                        </a:rPr>
                        <a:t>Enforcement of European Union Values in Ukraine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00">
                <a:tc>
                  <a:txBody>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latin typeface="Arial"/>
                          <a:ea typeface="Arial"/>
                          <a:cs typeface="Arial"/>
                          <a:sym typeface="Arial"/>
                        </a:rPr>
                        <a:t>600196-EPP-1-2018-1-UA-EPPJMO-MODULE</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Commercial Law of the European Union</a:t>
                      </a:r>
                      <a:endParaRPr sz="1400" u="none" cap="none" strike="noStrike"/>
                    </a:p>
                  </a:txBody>
                  <a:tcPr marT="7575" marB="0" marR="7575" marL="7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2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836" name="Google Shape;836;p25"/>
          <p:cNvGraphicFramePr/>
          <p:nvPr/>
        </p:nvGraphicFramePr>
        <p:xfrm>
          <a:off x="739068" y="269643"/>
          <a:ext cx="3000000" cy="3000000"/>
        </p:xfrm>
        <a:graphic>
          <a:graphicData uri="http://schemas.openxmlformats.org/drawingml/2006/table">
            <a:tbl>
              <a:tblPr>
                <a:noFill/>
                <a:tableStyleId>{3AB1269D-4007-4B78-AD89-352FDC83F0F5}</a:tableStyleId>
              </a:tblPr>
              <a:tblGrid>
                <a:gridCol w="7817725"/>
              </a:tblGrid>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The EU's Trade Policy and Its Role in the World</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EU-China Relations </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 GRANTS AND PROJECT MANAGEMENT</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Single European Market and EU Competition Law</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Energy Security in Europe</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The EU, Asia and Global Governance Summer School</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Univr Fashion Week - Summer School on the Fashion Industry in the European Union</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Think Green, Act Green: Environmental Protection in a United Europe </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Summer School: Euro-Mediterranean Studies - Current and Future Perspectives</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 Democracy Promotion</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Hygiene and Animal Welfare: The European Vision</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 Environmental Policy and Law</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Development for health</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Super-Diversity, Citizenship and Integration in the European Union</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EU Agricultural Policy</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European Union Intellectual Property Law and Policy</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 Social Security Law</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4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European Competition Law</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687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latin typeface="Arial"/>
                          <a:ea typeface="Arial"/>
                          <a:cs typeface="Arial"/>
                          <a:sym typeface="Arial"/>
                        </a:rPr>
                        <a:t>Specialized Teaching in Nuclear Medicine According to EU Standards Implemented Through European Association of Nuclear Medicine Guidelines</a:t>
                      </a:r>
                      <a:endParaRPr sz="1400" u="none" cap="none" strike="noStrike"/>
                    </a:p>
                  </a:txBody>
                  <a:tcPr marT="11200" marB="0" marR="11200" marL="11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
          <p:cNvSpPr txBox="1"/>
          <p:nvPr>
            <p:ph idx="12" type="sldNum"/>
          </p:nvPr>
        </p:nvSpPr>
        <p:spPr>
          <a:xfrm>
            <a:off x="854332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pSp>
        <p:nvGrpSpPr>
          <p:cNvPr id="550" name="Google Shape;550;p3"/>
          <p:cNvGrpSpPr/>
          <p:nvPr/>
        </p:nvGrpSpPr>
        <p:grpSpPr>
          <a:xfrm>
            <a:off x="2041334" y="386084"/>
            <a:ext cx="5257671" cy="4755680"/>
            <a:chOff x="2776530" y="1679"/>
            <a:chExt cx="5257671" cy="4755680"/>
          </a:xfrm>
        </p:grpSpPr>
        <p:sp>
          <p:nvSpPr>
            <p:cNvPr id="551" name="Google Shape;551;p3"/>
            <p:cNvSpPr/>
            <p:nvPr/>
          </p:nvSpPr>
          <p:spPr>
            <a:xfrm>
              <a:off x="3427202" y="499673"/>
              <a:ext cx="3951369" cy="3951369"/>
            </a:xfrm>
            <a:prstGeom prst="blockArc">
              <a:avLst>
                <a:gd fmla="val 13114109" name="adj1"/>
                <a:gd fmla="val 16170235" name="adj2"/>
                <a:gd fmla="val 3912" name="adj3"/>
              </a:avLst>
            </a:prstGeom>
            <a:gradFill>
              <a:gsLst>
                <a:gs pos="0">
                  <a:srgbClr val="FFAC00"/>
                </a:gs>
                <a:gs pos="100000">
                  <a:srgbClr val="FFCA65"/>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
            <p:cNvSpPr/>
            <p:nvPr/>
          </p:nvSpPr>
          <p:spPr>
            <a:xfrm>
              <a:off x="3427140" y="499751"/>
              <a:ext cx="3951369" cy="3951369"/>
            </a:xfrm>
            <a:prstGeom prst="blockArc">
              <a:avLst>
                <a:gd fmla="val 10028571" name="adj1"/>
                <a:gd fmla="val 13114286" name="adj2"/>
                <a:gd fmla="val 3912" name="adj3"/>
              </a:avLst>
            </a:prstGeom>
            <a:gradFill>
              <a:gsLst>
                <a:gs pos="0">
                  <a:srgbClr val="FF8E00"/>
                </a:gs>
                <a:gs pos="100000">
                  <a:srgbClr val="FFAE65"/>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
            <p:cNvSpPr/>
            <p:nvPr/>
          </p:nvSpPr>
          <p:spPr>
            <a:xfrm>
              <a:off x="3427140" y="499751"/>
              <a:ext cx="3951369" cy="3951369"/>
            </a:xfrm>
            <a:prstGeom prst="blockArc">
              <a:avLst>
                <a:gd fmla="val 6942857" name="adj1"/>
                <a:gd fmla="val 10028571" name="adj2"/>
                <a:gd fmla="val 3912" name="adj3"/>
              </a:avLst>
            </a:prstGeom>
            <a:gradFill>
              <a:gsLst>
                <a:gs pos="0">
                  <a:srgbClr val="FF7300"/>
                </a:gs>
                <a:gs pos="100000">
                  <a:srgbClr val="FF9A66"/>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
            <p:cNvSpPr/>
            <p:nvPr/>
          </p:nvSpPr>
          <p:spPr>
            <a:xfrm>
              <a:off x="3427140" y="499751"/>
              <a:ext cx="3951369" cy="3951369"/>
            </a:xfrm>
            <a:prstGeom prst="blockArc">
              <a:avLst>
                <a:gd fmla="val 3857143" name="adj1"/>
                <a:gd fmla="val 6942857" name="adj2"/>
                <a:gd fmla="val 3912" name="adj3"/>
              </a:avLst>
            </a:prstGeom>
            <a:gradFill>
              <a:gsLst>
                <a:gs pos="0">
                  <a:srgbClr val="FF5B02"/>
                </a:gs>
                <a:gs pos="100000">
                  <a:srgbClr val="FF8C69"/>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
            <p:cNvSpPr/>
            <p:nvPr/>
          </p:nvSpPr>
          <p:spPr>
            <a:xfrm>
              <a:off x="3422972" y="501764"/>
              <a:ext cx="3951369" cy="3951369"/>
            </a:xfrm>
            <a:prstGeom prst="blockArc">
              <a:avLst>
                <a:gd fmla="val 737379" name="adj1"/>
                <a:gd fmla="val 3848928" name="adj2"/>
                <a:gd fmla="val 3912" name="adj3"/>
              </a:avLst>
            </a:prstGeom>
            <a:gradFill>
              <a:gsLst>
                <a:gs pos="0">
                  <a:srgbClr val="FF470F"/>
                </a:gs>
                <a:gs pos="100000">
                  <a:srgbClr val="FF806B"/>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
            <p:cNvSpPr/>
            <p:nvPr/>
          </p:nvSpPr>
          <p:spPr>
            <a:xfrm>
              <a:off x="3424220" y="496080"/>
              <a:ext cx="3951369" cy="3951369"/>
            </a:xfrm>
            <a:prstGeom prst="blockArc">
              <a:avLst>
                <a:gd fmla="val 19294040" name="adj1"/>
                <a:gd fmla="val 747707" name="adj2"/>
                <a:gd fmla="val 3912" name="adj3"/>
              </a:avLst>
            </a:prstGeom>
            <a:gradFill>
              <a:gsLst>
                <a:gs pos="0">
                  <a:srgbClr val="FF361D"/>
                </a:gs>
                <a:gs pos="100000">
                  <a:srgbClr val="FF7A6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
            <p:cNvSpPr/>
            <p:nvPr/>
          </p:nvSpPr>
          <p:spPr>
            <a:xfrm>
              <a:off x="3427079" y="499674"/>
              <a:ext cx="3951369" cy="3951369"/>
            </a:xfrm>
            <a:prstGeom prst="blockArc">
              <a:avLst>
                <a:gd fmla="val 16170454" name="adj1"/>
                <a:gd fmla="val 19285889" name="adj2"/>
                <a:gd fmla="val 3912" name="adj3"/>
              </a:avLst>
            </a:prstGeom>
            <a:gradFill>
              <a:gsLst>
                <a:gs pos="0">
                  <a:srgbClr val="FF2B2B"/>
                </a:gs>
                <a:gs pos="100000">
                  <a:srgbClr val="FF7374"/>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
            <p:cNvSpPr/>
            <p:nvPr/>
          </p:nvSpPr>
          <p:spPr>
            <a:xfrm>
              <a:off x="4542312" y="1721467"/>
              <a:ext cx="1721026" cy="1507937"/>
            </a:xfrm>
            <a:prstGeom prst="ellipse">
              <a:avLst/>
            </a:prstGeom>
            <a:gradFill>
              <a:gsLst>
                <a:gs pos="0">
                  <a:srgbClr val="D31020"/>
                </a:gs>
                <a:gs pos="100000">
                  <a:srgbClr val="FF8B92"/>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
            <p:cNvSpPr txBox="1"/>
            <p:nvPr/>
          </p:nvSpPr>
          <p:spPr>
            <a:xfrm>
              <a:off x="4794350" y="1942299"/>
              <a:ext cx="1216950" cy="1066273"/>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Les études européennes  </a:t>
              </a:r>
              <a:endParaRPr b="0" i="0" sz="1400" u="none" cap="none" strike="noStrike">
                <a:solidFill>
                  <a:schemeClr val="lt1"/>
                </a:solidFill>
                <a:latin typeface="Arial"/>
                <a:ea typeface="Arial"/>
                <a:cs typeface="Arial"/>
                <a:sym typeface="Arial"/>
              </a:endParaRPr>
            </a:p>
          </p:txBody>
        </p:sp>
        <p:sp>
          <p:nvSpPr>
            <p:cNvPr id="560" name="Google Shape;560;p3"/>
            <p:cNvSpPr/>
            <p:nvPr/>
          </p:nvSpPr>
          <p:spPr>
            <a:xfrm>
              <a:off x="4692693" y="1679"/>
              <a:ext cx="1386845" cy="1073418"/>
            </a:xfrm>
            <a:prstGeom prst="ellipse">
              <a:avLst/>
            </a:prstGeom>
            <a:gradFill>
              <a:gsLst>
                <a:gs pos="0">
                  <a:srgbClr val="FF2B2B"/>
                </a:gs>
                <a:gs pos="100000">
                  <a:srgbClr val="FF7374"/>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3"/>
            <p:cNvSpPr txBox="1"/>
            <p:nvPr/>
          </p:nvSpPr>
          <p:spPr>
            <a:xfrm>
              <a:off x="4895792" y="158877"/>
              <a:ext cx="980647" cy="7590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Intégration européenne </a:t>
              </a:r>
              <a:endParaRPr b="0" i="0" sz="1200" u="none" cap="none" strike="noStrike">
                <a:solidFill>
                  <a:schemeClr val="lt1"/>
                </a:solidFill>
                <a:latin typeface="Arial"/>
                <a:ea typeface="Arial"/>
                <a:cs typeface="Arial"/>
                <a:sym typeface="Arial"/>
              </a:endParaRPr>
            </a:p>
          </p:txBody>
        </p:sp>
        <p:sp>
          <p:nvSpPr>
            <p:cNvPr id="562" name="Google Shape;562;p3"/>
            <p:cNvSpPr/>
            <p:nvPr/>
          </p:nvSpPr>
          <p:spPr>
            <a:xfrm>
              <a:off x="6165100" y="718667"/>
              <a:ext cx="1504331" cy="1098085"/>
            </a:xfrm>
            <a:prstGeom prst="ellipse">
              <a:avLst/>
            </a:prstGeom>
            <a:gradFill>
              <a:gsLst>
                <a:gs pos="0">
                  <a:srgbClr val="FF361D"/>
                </a:gs>
                <a:gs pos="100000">
                  <a:srgbClr val="FF7A6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
            <p:cNvSpPr txBox="1"/>
            <p:nvPr/>
          </p:nvSpPr>
          <p:spPr>
            <a:xfrm>
              <a:off x="6385404" y="879478"/>
              <a:ext cx="1063723" cy="776463"/>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 Institutions de l'UE</a:t>
              </a:r>
              <a:endParaRPr b="0" i="0" sz="1200" u="none" cap="none" strike="noStrike">
                <a:solidFill>
                  <a:schemeClr val="lt1"/>
                </a:solidFill>
                <a:latin typeface="Arial"/>
                <a:ea typeface="Arial"/>
                <a:cs typeface="Arial"/>
                <a:sym typeface="Arial"/>
              </a:endParaRPr>
            </a:p>
          </p:txBody>
        </p:sp>
        <p:sp>
          <p:nvSpPr>
            <p:cNvPr id="564" name="Google Shape;564;p3"/>
            <p:cNvSpPr/>
            <p:nvPr/>
          </p:nvSpPr>
          <p:spPr>
            <a:xfrm>
              <a:off x="6548419" y="2353047"/>
              <a:ext cx="1485782" cy="1073418"/>
            </a:xfrm>
            <a:prstGeom prst="ellipse">
              <a:avLst/>
            </a:prstGeom>
            <a:gradFill>
              <a:gsLst>
                <a:gs pos="0">
                  <a:srgbClr val="FF470F"/>
                </a:gs>
                <a:gs pos="100000">
                  <a:srgbClr val="FF806B"/>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
            <p:cNvSpPr txBox="1"/>
            <p:nvPr/>
          </p:nvSpPr>
          <p:spPr>
            <a:xfrm>
              <a:off x="6766007" y="2510245"/>
              <a:ext cx="1050606" cy="7590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mécanismes de fonctionnement</a:t>
              </a:r>
              <a:endParaRPr b="0" i="0" sz="1200" u="none" cap="none" strike="noStrike">
                <a:solidFill>
                  <a:schemeClr val="lt1"/>
                </a:solidFill>
                <a:latin typeface="Arial"/>
                <a:ea typeface="Arial"/>
                <a:cs typeface="Arial"/>
                <a:sym typeface="Arial"/>
              </a:endParaRPr>
            </a:p>
          </p:txBody>
        </p:sp>
        <p:sp>
          <p:nvSpPr>
            <p:cNvPr id="566" name="Google Shape;566;p3"/>
            <p:cNvSpPr/>
            <p:nvPr/>
          </p:nvSpPr>
          <p:spPr>
            <a:xfrm>
              <a:off x="5555156" y="3683941"/>
              <a:ext cx="1376240" cy="1073418"/>
            </a:xfrm>
            <a:prstGeom prst="ellipse">
              <a:avLst/>
            </a:prstGeom>
            <a:gradFill>
              <a:gsLst>
                <a:gs pos="0">
                  <a:srgbClr val="FF5B02"/>
                </a:gs>
                <a:gs pos="100000">
                  <a:srgbClr val="FF8C69"/>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
            <p:cNvSpPr txBox="1"/>
            <p:nvPr/>
          </p:nvSpPr>
          <p:spPr>
            <a:xfrm>
              <a:off x="5756702" y="3841139"/>
              <a:ext cx="973148" cy="7590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t>
              </a:r>
              <a:endParaRPr b="0" i="0" sz="1200" u="none" cap="none" strike="noStrike">
                <a:solidFill>
                  <a:schemeClr val="lt1"/>
                </a:solidFill>
                <a:latin typeface="Arial"/>
                <a:ea typeface="Arial"/>
                <a:cs typeface="Arial"/>
                <a:sym typeface="Arial"/>
              </a:endParaRPr>
            </a:p>
          </p:txBody>
        </p:sp>
        <p:sp>
          <p:nvSpPr>
            <p:cNvPr id="568" name="Google Shape;568;p3"/>
            <p:cNvSpPr/>
            <p:nvPr/>
          </p:nvSpPr>
          <p:spPr>
            <a:xfrm>
              <a:off x="3873653" y="3683941"/>
              <a:ext cx="1377442" cy="1073418"/>
            </a:xfrm>
            <a:prstGeom prst="ellipse">
              <a:avLst/>
            </a:prstGeom>
            <a:gradFill>
              <a:gsLst>
                <a:gs pos="0">
                  <a:srgbClr val="FF7300"/>
                </a:gs>
                <a:gs pos="100000">
                  <a:srgbClr val="FF9A66"/>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
            <p:cNvSpPr txBox="1"/>
            <p:nvPr/>
          </p:nvSpPr>
          <p:spPr>
            <a:xfrm>
              <a:off x="4075375" y="3841139"/>
              <a:ext cx="973998" cy="7590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Droit</a:t>
              </a:r>
              <a:endParaRPr b="0" i="0" sz="1200" u="none" cap="none" strike="noStrike">
                <a:solidFill>
                  <a:schemeClr val="lt1"/>
                </a:solidFill>
                <a:latin typeface="Arial"/>
                <a:ea typeface="Arial"/>
                <a:cs typeface="Arial"/>
                <a:sym typeface="Arial"/>
              </a:endParaRPr>
            </a:p>
          </p:txBody>
        </p:sp>
        <p:sp>
          <p:nvSpPr>
            <p:cNvPr id="570" name="Google Shape;570;p3"/>
            <p:cNvSpPr/>
            <p:nvPr/>
          </p:nvSpPr>
          <p:spPr>
            <a:xfrm>
              <a:off x="2776530" y="2369759"/>
              <a:ext cx="1475638" cy="1073418"/>
            </a:xfrm>
            <a:prstGeom prst="ellipse">
              <a:avLst/>
            </a:prstGeom>
            <a:gradFill>
              <a:gsLst>
                <a:gs pos="0">
                  <a:srgbClr val="FF8E00"/>
                </a:gs>
                <a:gs pos="100000">
                  <a:srgbClr val="FFAE65"/>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
            <p:cNvSpPr txBox="1"/>
            <p:nvPr/>
          </p:nvSpPr>
          <p:spPr>
            <a:xfrm>
              <a:off x="2992632" y="2526957"/>
              <a:ext cx="1043434" cy="7590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système économique</a:t>
              </a:r>
              <a:endParaRPr b="0" i="0" sz="1200" u="none" cap="none" strike="noStrike">
                <a:solidFill>
                  <a:schemeClr val="lt1"/>
                </a:solidFill>
                <a:latin typeface="Arial"/>
                <a:ea typeface="Arial"/>
                <a:cs typeface="Arial"/>
                <a:sym typeface="Arial"/>
              </a:endParaRPr>
            </a:p>
          </p:txBody>
        </p:sp>
        <p:sp>
          <p:nvSpPr>
            <p:cNvPr id="572" name="Google Shape;572;p3"/>
            <p:cNvSpPr/>
            <p:nvPr/>
          </p:nvSpPr>
          <p:spPr>
            <a:xfrm>
              <a:off x="3222302" y="731001"/>
              <a:ext cx="1332165" cy="1073418"/>
            </a:xfrm>
            <a:prstGeom prst="ellipse">
              <a:avLst/>
            </a:prstGeom>
            <a:gradFill>
              <a:gsLst>
                <a:gs pos="0">
                  <a:srgbClr val="FFAC00"/>
                </a:gs>
                <a:gs pos="100000">
                  <a:srgbClr val="FFCA65"/>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
            <p:cNvSpPr txBox="1"/>
            <p:nvPr/>
          </p:nvSpPr>
          <p:spPr>
            <a:xfrm>
              <a:off x="3417393" y="888199"/>
              <a:ext cx="941983" cy="759022"/>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 politiques sectorielles</a:t>
              </a:r>
              <a:endParaRPr b="0" i="0" sz="1200" u="none" cap="none" strike="noStrike">
                <a:solidFill>
                  <a:schemeClr val="lt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2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842" name="Google Shape;842;p26"/>
          <p:cNvGraphicFramePr/>
          <p:nvPr/>
        </p:nvGraphicFramePr>
        <p:xfrm>
          <a:off x="679426" y="448469"/>
          <a:ext cx="3000000" cy="3000000"/>
        </p:xfrm>
        <a:graphic>
          <a:graphicData uri="http://schemas.openxmlformats.org/drawingml/2006/table">
            <a:tbl>
              <a:tblPr>
                <a:noFill/>
                <a:tableStyleId>{3AB1269D-4007-4B78-AD89-352FDC83F0F5}</a:tableStyleId>
              </a:tblPr>
              <a:tblGrid>
                <a:gridCol w="7877350"/>
              </a:tblGrid>
              <a:tr h="4283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Specialized Teaching in Nuclear Medicine According to EU Standards Implemented Through European Association of Nuclear Medicine Guidelines</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Culture, creativity and human capital: pillars for European Union’s prosperity </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The Ukrainian Crisis: Challenge for European integration</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The Jean Monnet Module on EU International Relations Studies.” </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Biolaw:  Teching European Law and Life Sciences</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EU Food Safety Control</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Expertises européennes</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83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«The Best European Practices for the «Water Security» Platform to Achieve the Goals of Sustainable Development»</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EU Investment Law</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Module Doctoral Politiques Européennes </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FF0000"/>
                          </a:solidFill>
                          <a:latin typeface="Arial"/>
                          <a:ea typeface="Arial"/>
                          <a:cs typeface="Arial"/>
                          <a:sym typeface="Arial"/>
                        </a:rPr>
                        <a:t>Medical education in the European Union: challenges for Ukraine</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Clinical Education in Selected Areas of European Union's Internal Market</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Food Safety Regulation in the European Union</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Droit européen du travail: protection des droits de l'homme</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848" name="Google Shape;848;p27"/>
          <p:cNvSpPr txBox="1"/>
          <p:nvPr/>
        </p:nvSpPr>
        <p:spPr>
          <a:xfrm>
            <a:off x="3306576" y="182106"/>
            <a:ext cx="4860024"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Les critères d’élligibilité </a:t>
            </a:r>
            <a:endParaRPr b="1" i="0" sz="3200" u="none" cap="none" strike="noStrike">
              <a:solidFill>
                <a:srgbClr val="000000"/>
              </a:solidFill>
              <a:latin typeface="Arial"/>
              <a:ea typeface="Arial"/>
              <a:cs typeface="Arial"/>
              <a:sym typeface="Arial"/>
            </a:endParaRPr>
          </a:p>
        </p:txBody>
      </p:sp>
      <p:sp>
        <p:nvSpPr>
          <p:cNvPr id="849" name="Google Shape;849;p27"/>
          <p:cNvSpPr/>
          <p:nvPr/>
        </p:nvSpPr>
        <p:spPr>
          <a:xfrm>
            <a:off x="3306576" y="1390562"/>
            <a:ext cx="2813591" cy="83099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chemeClr val="dk1"/>
                </a:solidFill>
                <a:latin typeface="Verdana"/>
                <a:ea typeface="Verdana"/>
                <a:cs typeface="Verdana"/>
                <a:sym typeface="Verdana"/>
              </a:rPr>
              <a:t>EES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chemeClr val="dk1"/>
                </a:solidFill>
                <a:latin typeface="Verdana"/>
                <a:ea typeface="Verdana"/>
                <a:cs typeface="Verdana"/>
                <a:sym typeface="Verdana"/>
              </a:rPr>
              <a:t>Durée : 3 ans   </a:t>
            </a:r>
            <a:endParaRPr b="0" i="0" sz="2400" u="none" cap="none" strike="noStrike">
              <a:solidFill>
                <a:schemeClr val="dk1"/>
              </a:solidFill>
              <a:latin typeface="Arial"/>
              <a:ea typeface="Arial"/>
              <a:cs typeface="Arial"/>
              <a:sym typeface="Arial"/>
            </a:endParaRPr>
          </a:p>
        </p:txBody>
      </p:sp>
      <p:sp>
        <p:nvSpPr>
          <p:cNvPr id="850" name="Google Shape;850;p27"/>
          <p:cNvSpPr/>
          <p:nvPr/>
        </p:nvSpPr>
        <p:spPr>
          <a:xfrm>
            <a:off x="896425" y="2486938"/>
            <a:ext cx="7264776" cy="163121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Noto Sans Symbols"/>
              <a:buChar char="🡺"/>
            </a:pPr>
            <a:r>
              <a:rPr b="1" i="0" lang="en-US" sz="2000" u="none" cap="none" strike="noStrike">
                <a:solidFill>
                  <a:srgbClr val="000000"/>
                </a:solidFill>
                <a:latin typeface="Arial"/>
                <a:ea typeface="Arial"/>
                <a:cs typeface="Arial"/>
                <a:sym typeface="Arial"/>
              </a:rPr>
              <a:t>Les heures d’enseignement incluent :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	* les heures de contact direct (groupes de travail, séminaires et tutorats)</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	* activités pouvant être dispensées sous la forme d’un apprentissage à distance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2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856" name="Google Shape;856;p28"/>
          <p:cNvPicPr preferRelativeResize="0"/>
          <p:nvPr/>
        </p:nvPicPr>
        <p:blipFill rotWithShape="1">
          <a:blip r:embed="rId3">
            <a:alphaModFix/>
          </a:blip>
          <a:srcRect b="0" l="0" r="0" t="0"/>
          <a:stretch/>
        </p:blipFill>
        <p:spPr>
          <a:xfrm>
            <a:off x="23961" y="1989747"/>
            <a:ext cx="9144000" cy="1393031"/>
          </a:xfrm>
          <a:prstGeom prst="rect">
            <a:avLst/>
          </a:prstGeom>
          <a:noFill/>
          <a:ln>
            <a:noFill/>
          </a:ln>
        </p:spPr>
      </p:pic>
      <p:sp>
        <p:nvSpPr>
          <p:cNvPr id="857" name="Google Shape;857;p28"/>
          <p:cNvSpPr txBox="1"/>
          <p:nvPr/>
        </p:nvSpPr>
        <p:spPr>
          <a:xfrm>
            <a:off x="1798135" y="3342959"/>
            <a:ext cx="4528571"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Pour être sélectionné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Note globale &gt;= 60 points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Critère 1 &gt;= 13/25 </a:t>
            </a:r>
            <a:endParaRPr b="1" i="0" sz="2400" u="none" cap="none" strike="noStrike">
              <a:solidFill>
                <a:srgbClr val="000000"/>
              </a:solidFill>
              <a:latin typeface="Arial"/>
              <a:ea typeface="Arial"/>
              <a:cs typeface="Arial"/>
              <a:sym typeface="Arial"/>
            </a:endParaRPr>
          </a:p>
        </p:txBody>
      </p:sp>
      <p:sp>
        <p:nvSpPr>
          <p:cNvPr id="858" name="Google Shape;858;p28"/>
          <p:cNvSpPr txBox="1"/>
          <p:nvPr/>
        </p:nvSpPr>
        <p:spPr>
          <a:xfrm>
            <a:off x="3306576" y="182106"/>
            <a:ext cx="4997081"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Les critères d’évaluation </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2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864" name="Google Shape;864;p29"/>
          <p:cNvSpPr/>
          <p:nvPr/>
        </p:nvSpPr>
        <p:spPr>
          <a:xfrm>
            <a:off x="3274573" y="77839"/>
            <a:ext cx="5553067"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1) Pertinence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5" name="Google Shape;865;p29"/>
          <p:cNvSpPr txBox="1"/>
          <p:nvPr/>
        </p:nvSpPr>
        <p:spPr>
          <a:xfrm>
            <a:off x="399856" y="1238516"/>
            <a:ext cx="8385451" cy="33855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Comprendre l’étude de l’Union européenne dans son intégralité</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Mieux faire connaître l’UE et faciliter l’engagement futur et le dialogue entre les peuples.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Promouvoir une citoyenneté active et les valeurs de l’UE;</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Encourager l’introduction d’une perception de l’Union européenne dans  des études généralement non associées aux affaires européennes</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Fournir des cours taillés sur mesure sur des questions spécifiques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à l’UE qui seront  utiles dans la vie professionnelle des diplômés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29"/>
          <p:cNvSpPr/>
          <p:nvPr/>
        </p:nvSpPr>
        <p:spPr>
          <a:xfrm>
            <a:off x="3167800" y="623450"/>
            <a:ext cx="603377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Comment votre projet va permettre de ?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3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872" name="Google Shape;872;p30"/>
          <p:cNvSpPr/>
          <p:nvPr/>
        </p:nvSpPr>
        <p:spPr>
          <a:xfrm>
            <a:off x="3274573" y="77839"/>
            <a:ext cx="5553067"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1) Pertinence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3" name="Google Shape;873;p30"/>
          <p:cNvSpPr txBox="1"/>
          <p:nvPr/>
        </p:nvSpPr>
        <p:spPr>
          <a:xfrm>
            <a:off x="442189" y="941960"/>
            <a:ext cx="8385451"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Encourager la recherche et la première expérience d’enseignement de jeunes chercheurs, d'universitaires et de praticiens en affaires européennes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Stimuler la publication et la diffusion des résultats de la recherche universitaire</a:t>
            </a:r>
            <a:endParaRPr b="0" i="0" sz="14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Noto Sans Symbols"/>
              <a:buChar char="🡺"/>
            </a:pPr>
            <a:r>
              <a:rPr lang="en-US" sz="2000"/>
              <a:t>* </a:t>
            </a:r>
            <a:r>
              <a:rPr b="0" i="0" lang="en-US" sz="2000" u="none" cap="none" strike="noStrike">
                <a:solidFill>
                  <a:srgbClr val="000000"/>
                </a:solidFill>
                <a:latin typeface="Arial"/>
                <a:ea typeface="Arial"/>
                <a:cs typeface="Arial"/>
                <a:sym typeface="Arial"/>
              </a:rPr>
              <a:t>Susciter un intérêt pour l’UE et constituer la base de futurs pôles de connaissances  sur l'Union européenne, en particulier au sein des pays partenaires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74" name="Google Shape;874;p30"/>
          <p:cNvSpPr/>
          <p:nvPr/>
        </p:nvSpPr>
        <p:spPr>
          <a:xfrm>
            <a:off x="3167800" y="623450"/>
            <a:ext cx="603377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Comment votre projet va permettre de ?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4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880" name="Google Shape;880;p44"/>
          <p:cNvSpPr/>
          <p:nvPr/>
        </p:nvSpPr>
        <p:spPr>
          <a:xfrm>
            <a:off x="3274573" y="77839"/>
            <a:ext cx="5553067" cy="1200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1) Pertinence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1" name="Google Shape;881;p44"/>
          <p:cNvSpPr txBox="1"/>
          <p:nvPr/>
        </p:nvSpPr>
        <p:spPr>
          <a:xfrm>
            <a:off x="1079500" y="857294"/>
            <a:ext cx="7769307" cy="40626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0000"/>
                </a:solidFill>
                <a:latin typeface="Arial"/>
                <a:ea typeface="Arial"/>
                <a:cs typeface="Arial"/>
                <a:sym typeface="Arial"/>
              </a:rPr>
              <a:t> Les </a:t>
            </a:r>
            <a:r>
              <a:rPr b="1" i="0" lang="en-US" sz="2000" u="none" cap="none" strike="noStrike">
                <a:solidFill>
                  <a:srgbClr val="FF0000"/>
                </a:solidFill>
                <a:latin typeface="Arial"/>
                <a:ea typeface="Arial"/>
                <a:cs typeface="Arial"/>
                <a:sym typeface="Arial"/>
              </a:rPr>
              <a:t>groupes cibles prioritaires</a:t>
            </a:r>
            <a:r>
              <a:rPr b="0" i="0" lang="en-US" sz="2000" u="none" cap="none" strike="noStrike">
                <a:solidFill>
                  <a:srgbClr val="FF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FF0000"/>
                </a:solidFill>
                <a:latin typeface="Arial"/>
                <a:ea typeface="Arial"/>
                <a:cs typeface="Arial"/>
                <a:sym typeface="Arial"/>
              </a:rPr>
              <a:t>les institutions ou universitaires ne recevant pas encore un financement au titre de Jean Monnet;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FF0000"/>
                </a:solidFill>
                <a:latin typeface="Arial"/>
                <a:ea typeface="Arial"/>
                <a:cs typeface="Arial"/>
                <a:sym typeface="Arial"/>
              </a:rPr>
              <a:t>les étudiants/publics qui n’entrent pas automatiquement en contact avec les études européennes (dans des domaines autres que le droit, l’économie et les sciences politiques);</a:t>
            </a:r>
            <a:endParaRPr b="0" i="0" sz="1400" u="none" cap="none" strike="noStrike">
              <a:solidFill>
                <a:srgbClr val="000000"/>
              </a:solidFill>
              <a:latin typeface="Arial"/>
              <a:ea typeface="Arial"/>
              <a:cs typeface="Arial"/>
              <a:sym typeface="Arial"/>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FF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FF0000"/>
                </a:solidFill>
                <a:latin typeface="Arial"/>
                <a:ea typeface="Arial"/>
                <a:cs typeface="Arial"/>
                <a:sym typeface="Arial"/>
              </a:rPr>
              <a:t>pour les pays tiers, le potentiel du projet pour renforcer </a:t>
            </a:r>
            <a:r>
              <a:rPr b="1" i="0" lang="en-US" sz="2000" u="none" cap="none" strike="noStrike">
                <a:solidFill>
                  <a:srgbClr val="FF0000"/>
                </a:solidFill>
                <a:latin typeface="Arial"/>
                <a:ea typeface="Arial"/>
                <a:cs typeface="Arial"/>
                <a:sym typeface="Arial"/>
              </a:rPr>
              <a:t>la diplomatie publique de l’UE</a:t>
            </a:r>
            <a:r>
              <a:rPr b="0" i="0" lang="en-US" sz="2000" u="none" cap="none" strike="noStrike">
                <a:solidFill>
                  <a:srgbClr val="FF0000"/>
                </a:solidFill>
                <a:latin typeface="Arial"/>
                <a:ea typeface="Arial"/>
                <a:cs typeface="Arial"/>
                <a:sym typeface="Arial"/>
              </a:rPr>
              <a:t>.</a:t>
            </a:r>
            <a:endParaRPr b="0" i="0" sz="2000" u="none" cap="none" strike="noStrike">
              <a:solidFill>
                <a:srgbClr val="FF0000"/>
              </a:solidFill>
              <a:latin typeface="Arial"/>
              <a:ea typeface="Arial"/>
              <a:cs typeface="Arial"/>
              <a:sym typeface="Arial"/>
            </a:endParaRPr>
          </a:p>
          <a:p>
            <a:pPr indent="-342900" lvl="0" marL="342900" marR="0" rtl="0" algn="l">
              <a:lnSpc>
                <a:spcPct val="100000"/>
              </a:lnSpc>
              <a:spcBef>
                <a:spcPts val="0"/>
              </a:spcBef>
              <a:spcAft>
                <a:spcPts val="0"/>
              </a:spcAft>
              <a:buClr>
                <a:srgbClr val="FF0000"/>
              </a:buClr>
              <a:buSzPts val="2000"/>
              <a:buChar char="🡺"/>
            </a:pPr>
            <a:r>
              <a:t/>
            </a:r>
            <a:endParaRPr sz="2000">
              <a:solidFill>
                <a:srgbClr val="FF0000"/>
              </a:solidFill>
            </a:endParaRPr>
          </a:p>
          <a:p>
            <a:pPr indent="-215900" lvl="0" marL="3429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ga25f1bfe37_0_21"/>
          <p:cNvSpPr txBox="1"/>
          <p:nvPr>
            <p:ph idx="1" type="body"/>
          </p:nvPr>
        </p:nvSpPr>
        <p:spPr>
          <a:xfrm>
            <a:off x="1201650" y="678300"/>
            <a:ext cx="6393600" cy="37563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b="1" lang="en-US" sz="1550">
                <a:solidFill>
                  <a:srgbClr val="FF0000"/>
                </a:solidFill>
                <a:latin typeface="Arial"/>
                <a:ea typeface="Arial"/>
                <a:cs typeface="Arial"/>
                <a:sym typeface="Arial"/>
              </a:rPr>
              <a:t>Plus généralement l’évaluateur sera amené à regarder :</a:t>
            </a:r>
            <a:endParaRPr b="1" sz="1550">
              <a:solidFill>
                <a:srgbClr val="FF0000"/>
              </a:solidFill>
              <a:latin typeface="Arial"/>
              <a:ea typeface="Arial"/>
              <a:cs typeface="Arial"/>
              <a:sym typeface="Arial"/>
            </a:endParaRPr>
          </a:p>
          <a:p>
            <a:pPr indent="0" lvl="0" marL="457200" rtl="0" algn="l">
              <a:spcBef>
                <a:spcPts val="600"/>
              </a:spcBef>
              <a:spcAft>
                <a:spcPts val="0"/>
              </a:spcAft>
              <a:buNone/>
            </a:pPr>
            <a:r>
              <a:t/>
            </a:r>
            <a:endParaRPr sz="1550">
              <a:solidFill>
                <a:srgbClr val="FF0000"/>
              </a:solidFill>
              <a:latin typeface="Arial"/>
              <a:ea typeface="Arial"/>
              <a:cs typeface="Arial"/>
              <a:sym typeface="Arial"/>
            </a:endParaRPr>
          </a:p>
          <a:p>
            <a:pPr indent="-327025" lvl="0" marL="457200" rtl="0" algn="l">
              <a:spcBef>
                <a:spcPts val="600"/>
              </a:spcBef>
              <a:spcAft>
                <a:spcPts val="0"/>
              </a:spcAft>
              <a:buClr>
                <a:schemeClr val="dk1"/>
              </a:buClr>
              <a:buSzPts val="1550"/>
              <a:buFont typeface="Arial"/>
              <a:buChar char="●"/>
            </a:pPr>
            <a:r>
              <a:rPr lang="en-US" sz="1550">
                <a:solidFill>
                  <a:schemeClr val="dk1"/>
                </a:solidFill>
                <a:latin typeface="Arial"/>
                <a:ea typeface="Arial"/>
                <a:cs typeface="Arial"/>
                <a:sym typeface="Arial"/>
              </a:rPr>
              <a:t>La nouveauté du projet (domaine d’études), de l’organisation qui dépose, des bénéficiaires finaux (personnes impactées qui sont éloignées des sujets «européens») </a:t>
            </a:r>
            <a:endParaRPr sz="1550">
              <a:solidFill>
                <a:schemeClr val="dk1"/>
              </a:solidFill>
              <a:latin typeface="Arial"/>
              <a:ea typeface="Arial"/>
              <a:cs typeface="Arial"/>
              <a:sym typeface="Arial"/>
            </a:endParaRPr>
          </a:p>
          <a:p>
            <a:pPr indent="0" lvl="0" marL="914400" rtl="0" algn="l">
              <a:spcBef>
                <a:spcPts val="600"/>
              </a:spcBef>
              <a:spcAft>
                <a:spcPts val="0"/>
              </a:spcAft>
              <a:buNone/>
            </a:pPr>
            <a:r>
              <a:t/>
            </a:r>
            <a:endParaRPr sz="1550">
              <a:solidFill>
                <a:schemeClr val="dk1"/>
              </a:solidFill>
              <a:latin typeface="Arial"/>
              <a:ea typeface="Arial"/>
              <a:cs typeface="Arial"/>
              <a:sym typeface="Arial"/>
            </a:endParaRPr>
          </a:p>
          <a:p>
            <a:pPr indent="-327025" lvl="0" marL="457200" rtl="0" algn="l">
              <a:spcBef>
                <a:spcPts val="600"/>
              </a:spcBef>
              <a:spcAft>
                <a:spcPts val="0"/>
              </a:spcAft>
              <a:buClr>
                <a:schemeClr val="dk1"/>
              </a:buClr>
              <a:buSzPts val="1550"/>
              <a:buFont typeface="Arial"/>
              <a:buChar char="●"/>
            </a:pPr>
            <a:r>
              <a:rPr lang="en-US" sz="1550">
                <a:solidFill>
                  <a:schemeClr val="dk1"/>
                </a:solidFill>
                <a:latin typeface="Arial"/>
                <a:ea typeface="Arial"/>
                <a:cs typeface="Arial"/>
                <a:sym typeface="Arial"/>
              </a:rPr>
              <a:t>La valeur ajoutée académique</a:t>
            </a:r>
            <a:endParaRPr sz="1550">
              <a:solidFill>
                <a:schemeClr val="dk1"/>
              </a:solidFill>
              <a:latin typeface="Arial"/>
              <a:ea typeface="Arial"/>
              <a:cs typeface="Arial"/>
              <a:sym typeface="Arial"/>
            </a:endParaRPr>
          </a:p>
          <a:p>
            <a:pPr indent="0" lvl="0" marL="914400" rtl="0" algn="l">
              <a:spcBef>
                <a:spcPts val="600"/>
              </a:spcBef>
              <a:spcAft>
                <a:spcPts val="0"/>
              </a:spcAft>
              <a:buNone/>
            </a:pPr>
            <a:r>
              <a:t/>
            </a:r>
            <a:endParaRPr sz="1550">
              <a:solidFill>
                <a:schemeClr val="dk1"/>
              </a:solidFill>
              <a:latin typeface="Arial"/>
              <a:ea typeface="Arial"/>
              <a:cs typeface="Arial"/>
              <a:sym typeface="Arial"/>
            </a:endParaRPr>
          </a:p>
          <a:p>
            <a:pPr indent="-327025" lvl="0" marL="457200" rtl="0" algn="l">
              <a:spcBef>
                <a:spcPts val="600"/>
              </a:spcBef>
              <a:spcAft>
                <a:spcPts val="0"/>
              </a:spcAft>
              <a:buClr>
                <a:schemeClr val="dk1"/>
              </a:buClr>
              <a:buSzPts val="1550"/>
              <a:buFont typeface="Arial"/>
              <a:buChar char="●"/>
            </a:pPr>
            <a:r>
              <a:rPr lang="en-US" sz="1550">
                <a:solidFill>
                  <a:schemeClr val="dk1"/>
                </a:solidFill>
                <a:latin typeface="Arial"/>
                <a:ea typeface="Arial"/>
                <a:cs typeface="Arial"/>
                <a:sym typeface="Arial"/>
              </a:rPr>
              <a:t>La visibilité et la promotion des études européennes</a:t>
            </a:r>
            <a:endParaRPr sz="1550">
              <a:solidFill>
                <a:schemeClr val="dk1"/>
              </a:solidFill>
              <a:latin typeface="Arial"/>
              <a:ea typeface="Arial"/>
              <a:cs typeface="Arial"/>
              <a:sym typeface="Arial"/>
            </a:endParaRPr>
          </a:p>
          <a:p>
            <a:pPr indent="0" lvl="0" marL="914400" rtl="0" algn="l">
              <a:spcBef>
                <a:spcPts val="600"/>
              </a:spcBef>
              <a:spcAft>
                <a:spcPts val="0"/>
              </a:spcAft>
              <a:buNone/>
            </a:pPr>
            <a:r>
              <a:t/>
            </a:r>
            <a:endParaRPr sz="1550">
              <a:solidFill>
                <a:schemeClr val="dk1"/>
              </a:solidFill>
              <a:latin typeface="Arial"/>
              <a:ea typeface="Arial"/>
              <a:cs typeface="Arial"/>
              <a:sym typeface="Arial"/>
            </a:endParaRPr>
          </a:p>
          <a:p>
            <a:pPr indent="-327025" lvl="0" marL="457200" rtl="0" algn="l">
              <a:spcBef>
                <a:spcPts val="600"/>
              </a:spcBef>
              <a:spcAft>
                <a:spcPts val="0"/>
              </a:spcAft>
              <a:buClr>
                <a:schemeClr val="dk1"/>
              </a:buClr>
              <a:buSzPts val="1550"/>
              <a:buFont typeface="Arial"/>
              <a:buChar char="●"/>
            </a:pPr>
            <a:r>
              <a:rPr lang="en-US" sz="1550">
                <a:solidFill>
                  <a:schemeClr val="dk1"/>
                </a:solidFill>
                <a:latin typeface="Arial"/>
                <a:ea typeface="Arial"/>
                <a:cs typeface="Arial"/>
                <a:sym typeface="Arial"/>
              </a:rPr>
              <a:t>L’implication de jeunes chercheurs (le cas échéant)</a:t>
            </a:r>
            <a:endParaRPr sz="1800"/>
          </a:p>
        </p:txBody>
      </p:sp>
      <p:sp>
        <p:nvSpPr>
          <p:cNvPr id="887" name="Google Shape;887;ga25f1bfe37_0_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4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893" name="Google Shape;893;p45"/>
          <p:cNvSpPr/>
          <p:nvPr/>
        </p:nvSpPr>
        <p:spPr>
          <a:xfrm>
            <a:off x="2892776" y="275278"/>
            <a:ext cx="62127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90"/>
                </a:solidFill>
                <a:latin typeface="Arial"/>
                <a:ea typeface="Arial"/>
                <a:cs typeface="Arial"/>
                <a:sym typeface="Arial"/>
              </a:rPr>
              <a:t>2) Conception et mise en œuvre de la proposition </a:t>
            </a:r>
            <a:endParaRPr b="1" i="0" sz="2000" u="none" cap="none" strike="noStrike">
              <a:solidFill>
                <a:srgbClr val="000090"/>
              </a:solidFill>
              <a:latin typeface="Arial"/>
              <a:ea typeface="Arial"/>
              <a:cs typeface="Arial"/>
              <a:sym typeface="Arial"/>
            </a:endParaRPr>
          </a:p>
        </p:txBody>
      </p:sp>
      <p:sp>
        <p:nvSpPr>
          <p:cNvPr id="894" name="Google Shape;894;p45"/>
          <p:cNvSpPr/>
          <p:nvPr/>
        </p:nvSpPr>
        <p:spPr>
          <a:xfrm>
            <a:off x="1254275" y="983985"/>
            <a:ext cx="7302600" cy="3416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 Programme de travail </a:t>
            </a:r>
            <a:endParaRPr b="1" i="0" sz="2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SzPts val="2400"/>
              <a:buChar char="🡺"/>
            </a:pPr>
            <a:r>
              <a:t/>
            </a:r>
            <a:endParaRPr b="1" sz="2400"/>
          </a:p>
          <a:p>
            <a:pPr indent="-342900" lvl="0" marL="342900" marR="0" rtl="0" algn="l">
              <a:lnSpc>
                <a:spcPct val="100000"/>
              </a:lnSpc>
              <a:spcBef>
                <a:spcPts val="0"/>
              </a:spcBef>
              <a:spcAft>
                <a:spcPts val="0"/>
              </a:spcAft>
              <a:buSzPts val="2400"/>
              <a:buChar char="•"/>
            </a:pPr>
            <a:r>
              <a:rPr lang="en-US" sz="2400"/>
              <a:t>Les </a:t>
            </a:r>
            <a:r>
              <a:rPr b="1" lang="en-US" sz="2400"/>
              <a:t>activités</a:t>
            </a:r>
            <a:r>
              <a:rPr lang="en-US" sz="2400"/>
              <a:t> proposées</a:t>
            </a:r>
            <a:endParaRPr sz="2400"/>
          </a:p>
          <a:p>
            <a:pPr indent="-342900" lvl="0" marL="342900" marR="0" rtl="0" algn="l">
              <a:lnSpc>
                <a:spcPct val="100000"/>
              </a:lnSpc>
              <a:spcBef>
                <a:spcPts val="0"/>
              </a:spcBef>
              <a:spcAft>
                <a:spcPts val="0"/>
              </a:spcAft>
              <a:buSzPts val="2400"/>
              <a:buChar char="•"/>
            </a:pPr>
            <a:r>
              <a:rPr lang="en-US" sz="2400"/>
              <a:t>La présentation des différentes phases de votre  projet: préparation, mise en œuvre, évaluation, dissémination...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La qualité, le caractère novateur et la faisabilité du projet et la viabilité de la </a:t>
            </a:r>
            <a:r>
              <a:rPr b="1" i="0" lang="en-US" sz="2400" u="none" cap="none" strike="noStrike">
                <a:solidFill>
                  <a:srgbClr val="000000"/>
                </a:solidFill>
              </a:rPr>
              <a:t>méthodologie proposée.</a:t>
            </a:r>
            <a:r>
              <a:rPr b="0" i="1"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4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00" name="Google Shape;900;p46"/>
          <p:cNvSpPr/>
          <p:nvPr/>
        </p:nvSpPr>
        <p:spPr>
          <a:xfrm>
            <a:off x="3143849" y="0"/>
            <a:ext cx="559798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90"/>
                </a:solidFill>
                <a:latin typeface="Arial"/>
                <a:ea typeface="Arial"/>
                <a:cs typeface="Arial"/>
                <a:sym typeface="Arial"/>
              </a:rPr>
              <a:t>2) Conception et mise </a:t>
            </a:r>
            <a:endParaRPr b="1" i="0" sz="2400" u="none" cap="none" strike="noStrike">
              <a:solidFill>
                <a:srgbClr val="00009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90"/>
                </a:solidFill>
                <a:latin typeface="Arial"/>
                <a:ea typeface="Arial"/>
                <a:cs typeface="Arial"/>
                <a:sym typeface="Arial"/>
              </a:rPr>
              <a:t>en œuvre de la proposition </a:t>
            </a:r>
            <a:endParaRPr b="1" i="0" sz="2400" u="none" cap="none" strike="noStrike">
              <a:solidFill>
                <a:srgbClr val="000090"/>
              </a:solidFill>
              <a:latin typeface="Arial"/>
              <a:ea typeface="Arial"/>
              <a:cs typeface="Arial"/>
              <a:sym typeface="Arial"/>
            </a:endParaRPr>
          </a:p>
        </p:txBody>
      </p:sp>
      <p:sp>
        <p:nvSpPr>
          <p:cNvPr id="901" name="Google Shape;901;p46"/>
          <p:cNvSpPr/>
          <p:nvPr/>
        </p:nvSpPr>
        <p:spPr>
          <a:xfrm>
            <a:off x="2850443" y="1121513"/>
            <a:ext cx="5606740" cy="4616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 Enseignement </a:t>
            </a:r>
            <a:endParaRPr b="0" i="0" sz="2400" u="none" cap="none" strike="noStrike">
              <a:solidFill>
                <a:srgbClr val="000000"/>
              </a:solidFill>
              <a:latin typeface="Arial"/>
              <a:ea typeface="Arial"/>
              <a:cs typeface="Arial"/>
              <a:sym typeface="Arial"/>
            </a:endParaRPr>
          </a:p>
        </p:txBody>
      </p:sp>
      <p:pic>
        <p:nvPicPr>
          <p:cNvPr id="902" name="Google Shape;902;p46"/>
          <p:cNvPicPr preferRelativeResize="0"/>
          <p:nvPr/>
        </p:nvPicPr>
        <p:blipFill rotWithShape="1">
          <a:blip r:embed="rId3">
            <a:alphaModFix/>
          </a:blip>
          <a:srcRect b="0" l="0" r="0" t="0"/>
          <a:stretch/>
        </p:blipFill>
        <p:spPr>
          <a:xfrm>
            <a:off x="0" y="1708371"/>
            <a:ext cx="9144000" cy="2971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4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08" name="Google Shape;908;p47"/>
          <p:cNvSpPr/>
          <p:nvPr/>
        </p:nvSpPr>
        <p:spPr>
          <a:xfrm>
            <a:off x="2892776" y="275278"/>
            <a:ext cx="62127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2) Conception et mise en œuvre de la proposition </a:t>
            </a:r>
            <a:endParaRPr b="1" i="0" sz="2000" u="none" cap="none" strike="noStrike">
              <a:solidFill>
                <a:srgbClr val="000000"/>
              </a:solidFill>
              <a:latin typeface="Arial"/>
              <a:ea typeface="Arial"/>
              <a:cs typeface="Arial"/>
              <a:sym typeface="Arial"/>
            </a:endParaRPr>
          </a:p>
        </p:txBody>
      </p:sp>
      <p:sp>
        <p:nvSpPr>
          <p:cNvPr id="909" name="Google Shape;909;p47"/>
          <p:cNvSpPr/>
          <p:nvPr/>
        </p:nvSpPr>
        <p:spPr>
          <a:xfrm>
            <a:off x="2892776" y="931013"/>
            <a:ext cx="5606740" cy="4616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 Enseignement </a:t>
            </a:r>
            <a:endParaRPr b="0" i="0" sz="2400" u="none" cap="none" strike="noStrike">
              <a:solidFill>
                <a:srgbClr val="000000"/>
              </a:solidFill>
              <a:latin typeface="Arial"/>
              <a:ea typeface="Arial"/>
              <a:cs typeface="Arial"/>
              <a:sym typeface="Arial"/>
            </a:endParaRPr>
          </a:p>
        </p:txBody>
      </p:sp>
      <p:pic>
        <p:nvPicPr>
          <p:cNvPr id="910" name="Google Shape;910;p47"/>
          <p:cNvPicPr preferRelativeResize="0"/>
          <p:nvPr/>
        </p:nvPicPr>
        <p:blipFill rotWithShape="1">
          <a:blip r:embed="rId3">
            <a:alphaModFix/>
          </a:blip>
          <a:srcRect b="0" l="0" r="0" t="0"/>
          <a:stretch/>
        </p:blipFill>
        <p:spPr>
          <a:xfrm>
            <a:off x="1176558" y="1587406"/>
            <a:ext cx="7353822" cy="33655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
          <p:cNvSpPr txBox="1"/>
          <p:nvPr>
            <p:ph idx="12" type="sldNum"/>
          </p:nvPr>
        </p:nvSpPr>
        <p:spPr>
          <a:xfrm>
            <a:off x="854332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579" name="Google Shape;579;p4"/>
          <p:cNvSpPr/>
          <p:nvPr/>
        </p:nvSpPr>
        <p:spPr>
          <a:xfrm>
            <a:off x="1435246" y="1027366"/>
            <a:ext cx="7656778" cy="39703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Permettre aux étudiants et aux jeunes professionnels d’acquérir des connaissances sur tous les sujets relatifs à l’Union européenne.</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Promouvoir l’innovation dans l’enseignement et la recherche généraliser et diversifier les sujets d’études liés à l’Union Européenne à travers des cursus proposés par les établissements d’enseignement supérieur.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Encourager les jeunes enseignants à se spécialiser dans l’enseignement et la recherche sur les études européennes.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Promouvoir le dialogue entre le monde académique et le monde politique</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4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16" name="Google Shape;916;p48"/>
          <p:cNvSpPr/>
          <p:nvPr/>
        </p:nvSpPr>
        <p:spPr>
          <a:xfrm>
            <a:off x="2892776" y="275278"/>
            <a:ext cx="62127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2) Conception et mise en œuvre de la proposition </a:t>
            </a:r>
            <a:endParaRPr b="1" i="0" sz="2000" u="none" cap="none" strike="noStrike">
              <a:solidFill>
                <a:srgbClr val="000000"/>
              </a:solidFill>
              <a:latin typeface="Arial"/>
              <a:ea typeface="Arial"/>
              <a:cs typeface="Arial"/>
              <a:sym typeface="Arial"/>
            </a:endParaRPr>
          </a:p>
        </p:txBody>
      </p:sp>
      <p:sp>
        <p:nvSpPr>
          <p:cNvPr id="917" name="Google Shape;917;p48"/>
          <p:cNvSpPr/>
          <p:nvPr/>
        </p:nvSpPr>
        <p:spPr>
          <a:xfrm>
            <a:off x="2892776" y="931013"/>
            <a:ext cx="5606740" cy="4616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 Produits </a:t>
            </a:r>
            <a:endParaRPr b="0" i="0" sz="2400" u="none" cap="none" strike="noStrike">
              <a:solidFill>
                <a:srgbClr val="000000"/>
              </a:solidFill>
              <a:latin typeface="Arial"/>
              <a:ea typeface="Arial"/>
              <a:cs typeface="Arial"/>
              <a:sym typeface="Arial"/>
            </a:endParaRPr>
          </a:p>
        </p:txBody>
      </p:sp>
      <p:pic>
        <p:nvPicPr>
          <p:cNvPr id="918" name="Google Shape;918;p48"/>
          <p:cNvPicPr preferRelativeResize="0"/>
          <p:nvPr/>
        </p:nvPicPr>
        <p:blipFill rotWithShape="1">
          <a:blip r:embed="rId3">
            <a:alphaModFix/>
          </a:blip>
          <a:srcRect b="0" l="0" r="0" t="0"/>
          <a:stretch/>
        </p:blipFill>
        <p:spPr>
          <a:xfrm>
            <a:off x="683226" y="1466160"/>
            <a:ext cx="7440623" cy="32966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4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24" name="Google Shape;924;p49"/>
          <p:cNvSpPr/>
          <p:nvPr/>
        </p:nvSpPr>
        <p:spPr>
          <a:xfrm>
            <a:off x="2892776" y="275278"/>
            <a:ext cx="621270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2) Conception et mise en œuvre de la proposition </a:t>
            </a:r>
            <a:endParaRPr b="1" i="0" sz="2000" u="none" cap="none" strike="noStrike">
              <a:solidFill>
                <a:srgbClr val="000000"/>
              </a:solidFill>
              <a:latin typeface="Arial"/>
              <a:ea typeface="Arial"/>
              <a:cs typeface="Arial"/>
              <a:sym typeface="Arial"/>
            </a:endParaRPr>
          </a:p>
        </p:txBody>
      </p:sp>
      <p:sp>
        <p:nvSpPr>
          <p:cNvPr id="925" name="Google Shape;925;p49"/>
          <p:cNvSpPr/>
          <p:nvPr/>
        </p:nvSpPr>
        <p:spPr>
          <a:xfrm>
            <a:off x="2892776" y="931013"/>
            <a:ext cx="5606740" cy="46166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 Recherche </a:t>
            </a:r>
            <a:endParaRPr b="0" i="0" sz="2400" u="none" cap="none" strike="noStrike">
              <a:solidFill>
                <a:srgbClr val="000000"/>
              </a:solidFill>
              <a:latin typeface="Arial"/>
              <a:ea typeface="Arial"/>
              <a:cs typeface="Arial"/>
              <a:sym typeface="Arial"/>
            </a:endParaRPr>
          </a:p>
        </p:txBody>
      </p:sp>
      <p:pic>
        <p:nvPicPr>
          <p:cNvPr id="926" name="Google Shape;926;p49"/>
          <p:cNvPicPr preferRelativeResize="0"/>
          <p:nvPr/>
        </p:nvPicPr>
        <p:blipFill rotWithShape="1">
          <a:blip r:embed="rId3">
            <a:alphaModFix/>
          </a:blip>
          <a:srcRect b="0" l="0" r="0" t="0"/>
          <a:stretch/>
        </p:blipFill>
        <p:spPr>
          <a:xfrm>
            <a:off x="664551" y="1472509"/>
            <a:ext cx="7552675" cy="333068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ga25f1bfe37_0_31"/>
          <p:cNvSpPr txBox="1"/>
          <p:nvPr>
            <p:ph idx="1" type="body"/>
          </p:nvPr>
        </p:nvSpPr>
        <p:spPr>
          <a:xfrm>
            <a:off x="1320025" y="1534625"/>
            <a:ext cx="6261900" cy="3411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US" sz="1700">
                <a:solidFill>
                  <a:schemeClr val="dk1"/>
                </a:solidFill>
                <a:latin typeface="Arial"/>
                <a:ea typeface="Arial"/>
                <a:cs typeface="Arial"/>
                <a:sym typeface="Arial"/>
              </a:rPr>
              <a:t>Méthodologie </a:t>
            </a:r>
            <a:endParaRPr b="1" sz="1700">
              <a:solidFill>
                <a:schemeClr val="dk1"/>
              </a:solidFill>
              <a:latin typeface="Arial"/>
              <a:ea typeface="Arial"/>
              <a:cs typeface="Arial"/>
              <a:sym typeface="Arial"/>
            </a:endParaRPr>
          </a:p>
          <a:p>
            <a:pPr indent="0" lvl="0" marL="0" rtl="0" algn="l">
              <a:spcBef>
                <a:spcPts val="600"/>
              </a:spcBef>
              <a:spcAft>
                <a:spcPts val="0"/>
              </a:spcAft>
              <a:buNone/>
            </a:pPr>
            <a:r>
              <a:t/>
            </a:r>
            <a:endParaRPr sz="1700">
              <a:solidFill>
                <a:schemeClr val="dk1"/>
              </a:solidFill>
              <a:latin typeface="Arial"/>
              <a:ea typeface="Arial"/>
              <a:cs typeface="Arial"/>
              <a:sym typeface="Arial"/>
            </a:endParaRPr>
          </a:p>
          <a:p>
            <a:pPr indent="-336550" lvl="0" marL="457200" rtl="0" algn="l">
              <a:spcBef>
                <a:spcPts val="600"/>
              </a:spcBef>
              <a:spcAft>
                <a:spcPts val="0"/>
              </a:spcAft>
              <a:buClr>
                <a:schemeClr val="dk1"/>
              </a:buClr>
              <a:buSzPts val="1700"/>
              <a:buFont typeface="Arial"/>
              <a:buChar char="-"/>
            </a:pPr>
            <a:r>
              <a:rPr lang="en-US" sz="1700">
                <a:solidFill>
                  <a:schemeClr val="dk1"/>
                </a:solidFill>
                <a:latin typeface="Arial"/>
                <a:ea typeface="Arial"/>
                <a:cs typeface="Arial"/>
                <a:sym typeface="Arial"/>
              </a:rPr>
              <a:t>Décrire comment vous allez mettre en œuvre et mesurer les résultats de votre projet ?</a:t>
            </a:r>
            <a:endParaRPr sz="1700">
              <a:solidFill>
                <a:schemeClr val="dk1"/>
              </a:solidFill>
              <a:latin typeface="Arial"/>
              <a:ea typeface="Arial"/>
              <a:cs typeface="Arial"/>
              <a:sym typeface="Arial"/>
            </a:endParaRPr>
          </a:p>
          <a:p>
            <a:pPr indent="0" lvl="0" marL="0" rtl="0" algn="l">
              <a:spcBef>
                <a:spcPts val="600"/>
              </a:spcBef>
              <a:spcAft>
                <a:spcPts val="0"/>
              </a:spcAft>
              <a:buNone/>
            </a:pPr>
            <a:r>
              <a:t/>
            </a:r>
            <a:endParaRPr sz="1700">
              <a:solidFill>
                <a:schemeClr val="dk1"/>
              </a:solidFill>
              <a:latin typeface="Arial"/>
              <a:ea typeface="Arial"/>
              <a:cs typeface="Arial"/>
              <a:sym typeface="Arial"/>
            </a:endParaRPr>
          </a:p>
          <a:p>
            <a:pPr indent="-336550" lvl="0" marL="457200" rtl="0" algn="l">
              <a:spcBef>
                <a:spcPts val="600"/>
              </a:spcBef>
              <a:spcAft>
                <a:spcPts val="0"/>
              </a:spcAft>
              <a:buClr>
                <a:schemeClr val="dk1"/>
              </a:buClr>
              <a:buSzPts val="1700"/>
              <a:buFont typeface="Arial"/>
              <a:buChar char="-"/>
            </a:pPr>
            <a:r>
              <a:rPr lang="en-US" sz="1700">
                <a:solidFill>
                  <a:schemeClr val="dk1"/>
                </a:solidFill>
                <a:latin typeface="Arial"/>
                <a:ea typeface="Arial"/>
                <a:cs typeface="Arial"/>
                <a:sym typeface="Arial"/>
              </a:rPr>
              <a:t>Expliquer quelles sont les approches </a:t>
            </a:r>
            <a:r>
              <a:rPr b="1" lang="en-US" sz="1700">
                <a:solidFill>
                  <a:schemeClr val="dk1"/>
                </a:solidFill>
                <a:latin typeface="Arial"/>
                <a:ea typeface="Arial"/>
                <a:cs typeface="Arial"/>
                <a:sym typeface="Arial"/>
              </a:rPr>
              <a:t>pédagogiques utilisées, les synergies avec d’autres disciplines, l’ouverture à la société civile...</a:t>
            </a:r>
            <a:endParaRPr b="1">
              <a:latin typeface="Montserrat"/>
              <a:ea typeface="Montserrat"/>
              <a:cs typeface="Montserrat"/>
              <a:sym typeface="Montserrat"/>
            </a:endParaRPr>
          </a:p>
        </p:txBody>
      </p:sp>
      <p:sp>
        <p:nvSpPr>
          <p:cNvPr id="932" name="Google Shape;932;ga25f1bfe37_0_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50"/>
          <p:cNvSpPr txBox="1"/>
          <p:nvPr>
            <p:ph type="title"/>
          </p:nvPr>
        </p:nvSpPr>
        <p:spPr>
          <a:xfrm>
            <a:off x="2688300" y="465667"/>
            <a:ext cx="6455700" cy="6681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2400"/>
              <a:buNone/>
            </a:pPr>
            <a:r>
              <a:rPr b="0" lang="en-US">
                <a:solidFill>
                  <a:srgbClr val="000000"/>
                </a:solidFill>
                <a:latin typeface="Merriweather Sans"/>
                <a:ea typeface="Merriweather Sans"/>
                <a:cs typeface="Merriweather Sans"/>
                <a:sym typeface="Merriweather Sans"/>
              </a:rPr>
              <a:t>Module JM: Public Health and Health Care in the European Union</a:t>
            </a:r>
            <a:endParaRPr/>
          </a:p>
        </p:txBody>
      </p:sp>
      <p:sp>
        <p:nvSpPr>
          <p:cNvPr id="938" name="Google Shape;938;p50"/>
          <p:cNvSpPr txBox="1"/>
          <p:nvPr>
            <p:ph idx="1" type="body"/>
          </p:nvPr>
        </p:nvSpPr>
        <p:spPr>
          <a:xfrm>
            <a:off x="600358" y="1298743"/>
            <a:ext cx="8268475" cy="1960925"/>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600"/>
              </a:spcBef>
              <a:spcAft>
                <a:spcPts val="0"/>
              </a:spcAft>
              <a:buSzPts val="1600"/>
              <a:buChar char="◂"/>
            </a:pPr>
            <a:r>
              <a:rPr b="1" lang="en-US" sz="1800"/>
              <a:t>The objective </a:t>
            </a:r>
            <a:r>
              <a:rPr lang="en-US" sz="1800"/>
              <a:t>of the implemented project is to promote studies and knowledge of the EU experience and best practices in public health and health care within the Russian system of higher medical education, among young Russian health professionals. </a:t>
            </a:r>
            <a:endParaRPr sz="1800"/>
          </a:p>
        </p:txBody>
      </p:sp>
      <p:sp>
        <p:nvSpPr>
          <p:cNvPr id="939" name="Google Shape;939;p5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40" name="Google Shape;940;p50"/>
          <p:cNvSpPr/>
          <p:nvPr/>
        </p:nvSpPr>
        <p:spPr>
          <a:xfrm>
            <a:off x="1100666" y="2541085"/>
            <a:ext cx="7471833" cy="24314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90"/>
                </a:solidFill>
                <a:latin typeface="Arial"/>
                <a:ea typeface="Arial"/>
                <a:cs typeface="Arial"/>
                <a:sym typeface="Arial"/>
              </a:rPr>
              <a:t>7 training courses of 14 hours duration each</a:t>
            </a:r>
            <a:endParaRPr b="1" i="0" sz="1800" u="none" cap="none" strike="noStrike">
              <a:solidFill>
                <a:srgbClr val="00009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90"/>
                </a:solidFill>
                <a:latin typeface="Arial"/>
                <a:ea typeface="Arial"/>
                <a:cs typeface="Arial"/>
                <a:sym typeface="Arial"/>
              </a:rPr>
              <a:t>Lectures, seminars and group work </a:t>
            </a:r>
            <a:endParaRPr b="1" i="0" sz="1800" u="none" cap="none" strike="noStrike">
              <a:solidFill>
                <a:srgbClr val="00009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90"/>
                </a:solidFill>
                <a:latin typeface="Arial"/>
                <a:ea typeface="Arial"/>
                <a:cs typeface="Arial"/>
                <a:sym typeface="Arial"/>
              </a:rPr>
              <a:t>Total number of students - 630 students, within 3 consecutive years (2015-2017) </a:t>
            </a:r>
            <a:endParaRPr b="1" i="0" sz="1800" u="none" cap="none" strike="noStrike">
              <a:solidFill>
                <a:srgbClr val="00009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9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F0000"/>
                </a:solidFill>
                <a:latin typeface="Arial"/>
                <a:ea typeface="Arial"/>
                <a:cs typeface="Arial"/>
                <a:sym typeface="Arial"/>
              </a:rPr>
              <a:t>EU Health Strategy and Programme, Health Care Systems, Health Technology Assessment, Health Promotion, Information and Education</a:t>
            </a:r>
            <a:r>
              <a:rPr b="1" i="0" lang="en-US" sz="1800" u="none" cap="none" strike="noStrike">
                <a:solidFill>
                  <a:srgbClr val="FF0000"/>
                </a:solidFill>
                <a:latin typeface="Arial"/>
                <a:ea typeface="Arial"/>
                <a:cs typeface="Arial"/>
                <a:sym typeface="Arial"/>
              </a:rPr>
              <a:t>. </a:t>
            </a:r>
            <a:endParaRPr b="1" i="0" sz="1800" u="none" cap="none" strike="noStrike">
              <a:solidFill>
                <a:srgbClr val="FF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51"/>
          <p:cNvSpPr txBox="1"/>
          <p:nvPr>
            <p:ph type="title"/>
          </p:nvPr>
        </p:nvSpPr>
        <p:spPr>
          <a:xfrm>
            <a:off x="2688300" y="168025"/>
            <a:ext cx="6455700" cy="11866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US">
                <a:solidFill>
                  <a:srgbClr val="000000"/>
                </a:solidFill>
                <a:latin typeface="Merriweather Sans"/>
                <a:ea typeface="Merriweather Sans"/>
                <a:cs typeface="Merriweather Sans"/>
                <a:sym typeface="Merriweather Sans"/>
              </a:rPr>
              <a:t>Univr Fashion Week - Summer School on the Fashion Industry in the European Union</a:t>
            </a:r>
            <a:endParaRPr/>
          </a:p>
        </p:txBody>
      </p:sp>
      <p:sp>
        <p:nvSpPr>
          <p:cNvPr id="946" name="Google Shape;946;p5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47" name="Google Shape;947;p51"/>
          <p:cNvSpPr/>
          <p:nvPr/>
        </p:nvSpPr>
        <p:spPr>
          <a:xfrm>
            <a:off x="2391833" y="1759807"/>
            <a:ext cx="615949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 42-hour Summer School held in June 2016, 2017 and 2018 </a:t>
            </a:r>
            <a:endParaRPr b="1" i="0" sz="2000" u="none" cap="none" strike="noStrike">
              <a:solidFill>
                <a:srgbClr val="000000"/>
              </a:solidFill>
              <a:latin typeface="Arial"/>
              <a:ea typeface="Arial"/>
              <a:cs typeface="Arial"/>
              <a:sym typeface="Arial"/>
            </a:endParaRPr>
          </a:p>
        </p:txBody>
      </p:sp>
      <p:sp>
        <p:nvSpPr>
          <p:cNvPr id="948" name="Google Shape;948;p51"/>
          <p:cNvSpPr/>
          <p:nvPr/>
        </p:nvSpPr>
        <p:spPr>
          <a:xfrm>
            <a:off x="2540981" y="2735362"/>
            <a:ext cx="632737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 45 participants per year attended the 3 editions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49" name="Google Shape;949;p51"/>
          <p:cNvSpPr/>
          <p:nvPr/>
        </p:nvSpPr>
        <p:spPr>
          <a:xfrm>
            <a:off x="359832" y="3218418"/>
            <a:ext cx="8149167"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Involving young academics in the Teaching Staff, who deepened the research in this specific field of EU studies and strengthened their professional qualification </a:t>
            </a:r>
            <a:endParaRPr b="1" i="0" sz="2000" u="none" cap="none" strike="noStrike">
              <a:solidFill>
                <a:srgbClr val="000000"/>
              </a:solidFill>
              <a:latin typeface="Arial"/>
              <a:ea typeface="Arial"/>
              <a:cs typeface="Arial"/>
              <a:sym typeface="Arial"/>
            </a:endParaRPr>
          </a:p>
        </p:txBody>
      </p:sp>
      <p:sp>
        <p:nvSpPr>
          <p:cNvPr id="950" name="Google Shape;950;p51"/>
          <p:cNvSpPr/>
          <p:nvPr/>
        </p:nvSpPr>
        <p:spPr>
          <a:xfrm>
            <a:off x="376856" y="4386362"/>
            <a:ext cx="31114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 SCIENTIFIC ACTIVITIES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52"/>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56" name="Google Shape;956;p52"/>
          <p:cNvSpPr/>
          <p:nvPr/>
        </p:nvSpPr>
        <p:spPr>
          <a:xfrm>
            <a:off x="3453042" y="289062"/>
            <a:ext cx="373907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3) Qualité</a:t>
            </a:r>
            <a:r>
              <a:rPr b="1" i="0" lang="en-US" sz="2000" u="none" cap="none" strike="noStrike">
                <a:solidFill>
                  <a:srgbClr val="000000"/>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de</a:t>
            </a:r>
            <a:r>
              <a:rPr b="1" i="0" lang="en-US" sz="2000" u="none" cap="none" strike="noStrike">
                <a:solidFill>
                  <a:srgbClr val="000000"/>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l’équipe</a:t>
            </a:r>
            <a:r>
              <a:rPr b="1" i="0" lang="en-US" sz="2000" u="none" cap="none" strike="noStrike">
                <a:solidFill>
                  <a:srgbClr val="000000"/>
                </a:solidFill>
                <a:latin typeface="Arial"/>
                <a:ea typeface="Arial"/>
                <a:cs typeface="Arial"/>
                <a:sym typeface="Arial"/>
              </a:rPr>
              <a:t> </a:t>
            </a:r>
            <a:endParaRPr b="1" i="0" sz="2000" u="none" cap="none" strike="noStrike">
              <a:solidFill>
                <a:srgbClr val="000000"/>
              </a:solidFill>
              <a:latin typeface="Arial"/>
              <a:ea typeface="Arial"/>
              <a:cs typeface="Arial"/>
              <a:sym typeface="Arial"/>
            </a:endParaRPr>
          </a:p>
        </p:txBody>
      </p:sp>
      <p:sp>
        <p:nvSpPr>
          <p:cNvPr id="957" name="Google Shape;957;p52"/>
          <p:cNvSpPr/>
          <p:nvPr/>
        </p:nvSpPr>
        <p:spPr>
          <a:xfrm>
            <a:off x="298808" y="1603427"/>
            <a:ext cx="8534711"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 Objectifs et activités de l’organisme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 Compétences et expertise du personnel clé participant au projet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Faire ressortir la qualité (l’excellence) et la complémentarité  du profil universitaire dans le domaine spécifique des études européennes.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ga25f1bfe37_0_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63" name="Google Shape;963;ga25f1bfe37_0_1"/>
          <p:cNvSpPr/>
          <p:nvPr/>
        </p:nvSpPr>
        <p:spPr>
          <a:xfrm>
            <a:off x="2892776" y="275278"/>
            <a:ext cx="6009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4) Impact, diffusion et exploitation </a:t>
            </a:r>
            <a:endParaRPr b="1" i="0" sz="2800" u="none" cap="none" strike="noStrike">
              <a:solidFill>
                <a:srgbClr val="000000"/>
              </a:solidFill>
              <a:latin typeface="Arial"/>
              <a:ea typeface="Arial"/>
              <a:cs typeface="Arial"/>
              <a:sym typeface="Arial"/>
            </a:endParaRPr>
          </a:p>
        </p:txBody>
      </p:sp>
      <p:sp>
        <p:nvSpPr>
          <p:cNvPr id="964" name="Google Shape;964;ga25f1bfe37_0_1"/>
          <p:cNvSpPr/>
          <p:nvPr/>
        </p:nvSpPr>
        <p:spPr>
          <a:xfrm>
            <a:off x="238883" y="275277"/>
            <a:ext cx="8534700" cy="3416400"/>
          </a:xfrm>
          <a:prstGeom prst="rect">
            <a:avLst/>
          </a:prstGeom>
          <a:noFill/>
          <a:ln>
            <a:noFill/>
          </a:ln>
        </p:spPr>
        <p:txBody>
          <a:bodyPr anchorCtr="0" anchor="t" bIns="45700" lIns="91425" spcFirstLastPara="1" rIns="91425" wrap="square" tIns="45700">
            <a:noAutofit/>
          </a:bodyPr>
          <a:lstStyle/>
          <a:p>
            <a:pPr indent="-374650" lvl="0" marL="342900" marR="0" rtl="0" algn="l">
              <a:lnSpc>
                <a:spcPct val="100000"/>
              </a:lnSpc>
              <a:spcBef>
                <a:spcPts val="0"/>
              </a:spcBef>
              <a:spcAft>
                <a:spcPts val="0"/>
              </a:spcAft>
              <a:buClr>
                <a:srgbClr val="000000"/>
              </a:buClr>
              <a:buSzPts val="2900"/>
              <a:buFont typeface="Noto Sans Symbols"/>
              <a:buChar char="🡺"/>
            </a:pPr>
            <a:r>
              <a:t/>
            </a:r>
            <a:endParaRPr b="1" sz="1900">
              <a:solidFill>
                <a:schemeClr val="dk1"/>
              </a:solidFill>
            </a:endParaRPr>
          </a:p>
          <a:p>
            <a:pPr indent="-374650" lvl="0" marL="342900" marR="0" rtl="0" algn="l">
              <a:lnSpc>
                <a:spcPct val="100000"/>
              </a:lnSpc>
              <a:spcBef>
                <a:spcPts val="0"/>
              </a:spcBef>
              <a:spcAft>
                <a:spcPts val="0"/>
              </a:spcAft>
              <a:buClr>
                <a:srgbClr val="000000"/>
              </a:buClr>
              <a:buSzPts val="2900"/>
              <a:buFont typeface="Noto Sans Symbols"/>
              <a:buChar char="🡺"/>
            </a:pPr>
            <a:r>
              <a:rPr b="1" lang="en-US" sz="1900">
                <a:solidFill>
                  <a:schemeClr val="dk1"/>
                </a:solidFill>
              </a:rPr>
              <a:t>=&gt; Point très important de la candidature </a:t>
            </a:r>
            <a:endParaRPr b="1" sz="1900">
              <a:solidFill>
                <a:schemeClr val="dk1"/>
              </a:solidFill>
            </a:endParaRPr>
          </a:p>
          <a:p>
            <a:pPr indent="-342900" lvl="0" marL="342900" marR="0" rtl="0" algn="l">
              <a:lnSpc>
                <a:spcPct val="100000"/>
              </a:lnSpc>
              <a:spcBef>
                <a:spcPts val="0"/>
              </a:spcBef>
              <a:spcAft>
                <a:spcPts val="0"/>
              </a:spcAft>
              <a:buClr>
                <a:srgbClr val="000000"/>
              </a:buClr>
              <a:buSzPts val="2400"/>
              <a:buFont typeface="Noto Sans Symbols"/>
              <a:buChar char="🡺"/>
            </a:pPr>
            <a:r>
              <a:rPr b="1" lang="en-US" sz="1900">
                <a:solidFill>
                  <a:schemeClr val="dk1"/>
                </a:solidFill>
              </a:rPr>
              <a:t>=&gt; Les attentes de la Commission sont fortes</a:t>
            </a:r>
            <a:r>
              <a:rPr b="1" i="1" lang="en-US" sz="2900" u="none" cap="none" strike="noStrike">
                <a:solidFill>
                  <a:srgbClr val="000000"/>
                </a:solidFill>
              </a:rPr>
              <a:t> </a:t>
            </a:r>
            <a:endParaRPr b="1" i="0" sz="2900" u="none" cap="none" strike="noStrike">
              <a:solidFill>
                <a:srgbClr val="000000"/>
              </a:solidFill>
            </a:endParaRPr>
          </a:p>
        </p:txBody>
      </p:sp>
      <p:pic>
        <p:nvPicPr>
          <p:cNvPr id="965" name="Google Shape;965;ga25f1bfe37_0_1"/>
          <p:cNvPicPr preferRelativeResize="0"/>
          <p:nvPr/>
        </p:nvPicPr>
        <p:blipFill>
          <a:blip r:embed="rId3">
            <a:alphaModFix/>
          </a:blip>
          <a:stretch>
            <a:fillRect/>
          </a:stretch>
        </p:blipFill>
        <p:spPr>
          <a:xfrm>
            <a:off x="1831500" y="1727050"/>
            <a:ext cx="5221815" cy="3416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5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71" name="Google Shape;971;p53"/>
          <p:cNvSpPr/>
          <p:nvPr/>
        </p:nvSpPr>
        <p:spPr>
          <a:xfrm>
            <a:off x="2892776" y="275278"/>
            <a:ext cx="60099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4) Impact, diffusion et exploitation </a:t>
            </a:r>
            <a:endParaRPr b="1" i="0" sz="2800" u="none" cap="none" strike="noStrike">
              <a:solidFill>
                <a:srgbClr val="000000"/>
              </a:solidFill>
              <a:latin typeface="Arial"/>
              <a:ea typeface="Arial"/>
              <a:cs typeface="Arial"/>
              <a:sym typeface="Arial"/>
            </a:endParaRPr>
          </a:p>
        </p:txBody>
      </p:sp>
      <p:sp>
        <p:nvSpPr>
          <p:cNvPr id="972" name="Google Shape;972;p53"/>
          <p:cNvSpPr/>
          <p:nvPr/>
        </p:nvSpPr>
        <p:spPr>
          <a:xfrm>
            <a:off x="298808" y="1603427"/>
            <a:ext cx="8534711"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1" i="1" lang="en-US" sz="2400" u="none" cap="none" strike="noStrike">
                <a:solidFill>
                  <a:srgbClr val="000000"/>
                </a:solidFill>
              </a:rPr>
              <a:t>Groupes cibles </a:t>
            </a:r>
            <a:r>
              <a:rPr b="0" i="1" lang="en-US" sz="2400" u="none" cap="none" strike="noStrike">
                <a:solidFill>
                  <a:srgbClr val="000000"/>
                </a:solidFill>
                <a:latin typeface="Arial"/>
                <a:ea typeface="Arial"/>
                <a:cs typeface="Arial"/>
                <a:sym typeface="Arial"/>
              </a:rPr>
              <a:t>seront atteints et impliqués </a:t>
            </a:r>
            <a:r>
              <a:rPr b="0" i="1" lang="en-US" sz="2400" u="sng" cap="none" strike="noStrike">
                <a:solidFill>
                  <a:srgbClr val="000000"/>
                </a:solidFill>
                <a:latin typeface="Arial"/>
                <a:ea typeface="Arial"/>
                <a:cs typeface="Arial"/>
                <a:sym typeface="Arial"/>
              </a:rPr>
              <a:t>durant la vie du projet</a:t>
            </a:r>
            <a:r>
              <a:rPr b="0" i="1" lang="en-US" sz="2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1" lang="en-US" sz="2400" u="none" cap="none" strike="noStrike">
                <a:solidFill>
                  <a:srgbClr val="000000"/>
                </a:solidFill>
                <a:latin typeface="Arial"/>
                <a:ea typeface="Arial"/>
                <a:cs typeface="Arial"/>
                <a:sym typeface="Arial"/>
              </a:rPr>
              <a:t> </a:t>
            </a:r>
            <a:r>
              <a:rPr i="1" lang="en-US" sz="2400"/>
              <a:t>⇒</a:t>
            </a:r>
            <a:r>
              <a:rPr b="0" i="1" lang="en-US" sz="2400" u="none" cap="none" strike="noStrike">
                <a:solidFill>
                  <a:srgbClr val="000000"/>
                </a:solidFill>
                <a:latin typeface="Arial"/>
                <a:ea typeface="Arial"/>
                <a:cs typeface="Arial"/>
                <a:sym typeface="Arial"/>
              </a:rPr>
              <a:t> comment l’action profitera aux groupes cibles au sein de l’institution d’accueil, ainsi qu’au niveau local, national ou</a:t>
            </a:r>
            <a:r>
              <a:rPr i="1" lang="en-US" sz="2400"/>
              <a:t> </a:t>
            </a:r>
            <a:r>
              <a:rPr b="0" i="1" lang="en-US" sz="2400" u="none" cap="none" strike="noStrike">
                <a:solidFill>
                  <a:srgbClr val="000000"/>
                </a:solidFill>
                <a:latin typeface="Arial"/>
                <a:ea typeface="Arial"/>
                <a:cs typeface="Arial"/>
                <a:sym typeface="Arial"/>
              </a:rPr>
              <a:t>européen/international.</a:t>
            </a:r>
            <a:endParaRPr b="0" i="1" sz="2400" u="none" cap="none" strike="noStrike">
              <a:solidFill>
                <a:srgbClr val="000000"/>
              </a:solidFill>
              <a:latin typeface="Arial"/>
              <a:ea typeface="Arial"/>
              <a:cs typeface="Arial"/>
              <a:sym typeface="Arial"/>
            </a:endParaRPr>
          </a:p>
          <a:p>
            <a:pPr indent="-355600" lvl="0" marL="342900" marR="0" rtl="0" algn="l">
              <a:lnSpc>
                <a:spcPct val="100000"/>
              </a:lnSpc>
              <a:spcBef>
                <a:spcPts val="0"/>
              </a:spcBef>
              <a:spcAft>
                <a:spcPts val="0"/>
              </a:spcAft>
              <a:buClr>
                <a:srgbClr val="0000FF"/>
              </a:buClr>
              <a:buSzPts val="2600"/>
              <a:buFont typeface="Noto Sans Symbols"/>
              <a:buChar char="🡺"/>
            </a:pPr>
            <a:r>
              <a:rPr b="1" lang="en-US" sz="1550">
                <a:solidFill>
                  <a:srgbClr val="0000FF"/>
                </a:solidFill>
              </a:rPr>
              <a:t>ouverture vers la société civile,les écoles,le secteur associatif, les acteurs politiques..</a:t>
            </a:r>
            <a:endParaRPr b="1" i="1" sz="2600">
              <a:solidFill>
                <a:srgbClr val="0000FF"/>
              </a:solidFill>
            </a:endParaRPr>
          </a:p>
          <a:p>
            <a:pPr indent="-342900" lvl="0" marL="342900" marR="0" rtl="0" algn="l">
              <a:lnSpc>
                <a:spcPct val="100000"/>
              </a:lnSpc>
              <a:spcBef>
                <a:spcPts val="0"/>
              </a:spcBef>
              <a:spcAft>
                <a:spcPts val="0"/>
              </a:spcAft>
              <a:buClr>
                <a:srgbClr val="000000"/>
              </a:buClr>
              <a:buSzPts val="2400"/>
              <a:buFont typeface="Noto Sans Symbols"/>
              <a:buChar char="🡺"/>
            </a:pPr>
            <a:r>
              <a:t/>
            </a:r>
            <a:endParaRPr b="0" i="0" sz="2400" u="none" cap="none" strike="noStrike">
              <a:solidFill>
                <a:srgbClr val="000000"/>
              </a:solidFill>
              <a:latin typeface="Arial"/>
              <a:ea typeface="Arial"/>
              <a:cs typeface="Arial"/>
              <a:sym typeface="Arial"/>
            </a:endParaRPr>
          </a:p>
        </p:txBody>
      </p:sp>
      <p:sp>
        <p:nvSpPr>
          <p:cNvPr id="973" name="Google Shape;973;p53"/>
          <p:cNvSpPr/>
          <p:nvPr/>
        </p:nvSpPr>
        <p:spPr>
          <a:xfrm>
            <a:off x="2892776" y="979643"/>
            <a:ext cx="451918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t>
            </a:r>
            <a:r>
              <a:rPr b="1" lang="en-US" sz="2400"/>
              <a:t>⇒ </a:t>
            </a:r>
            <a:r>
              <a:rPr b="1" i="0" lang="en-US" sz="2400" u="none" cap="none" strike="noStrike">
                <a:solidFill>
                  <a:srgbClr val="000000"/>
                </a:solidFill>
                <a:latin typeface="Arial"/>
                <a:ea typeface="Arial"/>
                <a:cs typeface="Arial"/>
                <a:sym typeface="Arial"/>
              </a:rPr>
              <a:t>Impact escompté du projet</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ga25f1bfe37_0_1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79" name="Google Shape;979;ga25f1bfe37_0_11"/>
          <p:cNvSpPr/>
          <p:nvPr/>
        </p:nvSpPr>
        <p:spPr>
          <a:xfrm>
            <a:off x="2892776" y="275278"/>
            <a:ext cx="6009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4) Impact, diffusion et exploitation </a:t>
            </a:r>
            <a:endParaRPr b="1" i="0" sz="2800" u="none" cap="none" strike="noStrike">
              <a:solidFill>
                <a:srgbClr val="000000"/>
              </a:solidFill>
              <a:latin typeface="Arial"/>
              <a:ea typeface="Arial"/>
              <a:cs typeface="Arial"/>
              <a:sym typeface="Arial"/>
            </a:endParaRPr>
          </a:p>
        </p:txBody>
      </p:sp>
      <p:sp>
        <p:nvSpPr>
          <p:cNvPr id="980" name="Google Shape;980;ga25f1bfe37_0_11"/>
          <p:cNvSpPr/>
          <p:nvPr/>
        </p:nvSpPr>
        <p:spPr>
          <a:xfrm>
            <a:off x="298808" y="1603427"/>
            <a:ext cx="8534700" cy="3416400"/>
          </a:xfrm>
          <a:prstGeom prst="rect">
            <a:avLst/>
          </a:prstGeom>
          <a:noFill/>
          <a:ln>
            <a:noFill/>
          </a:ln>
        </p:spPr>
        <p:txBody>
          <a:bodyPr anchorCtr="0" anchor="t" bIns="45700" lIns="91425" spcFirstLastPara="1" rIns="91425" wrap="square" tIns="45700">
            <a:noAutofit/>
          </a:bodyPr>
          <a:lstStyle/>
          <a:p>
            <a:pPr indent="-355600" lvl="0" marL="342900" marR="0" rtl="0" algn="l">
              <a:lnSpc>
                <a:spcPct val="100000"/>
              </a:lnSpc>
              <a:spcBef>
                <a:spcPts val="0"/>
              </a:spcBef>
              <a:spcAft>
                <a:spcPts val="0"/>
              </a:spcAft>
              <a:buClr>
                <a:srgbClr val="0000FF"/>
              </a:buClr>
              <a:buSzPts val="2600"/>
              <a:buFont typeface="Noto Sans Symbols"/>
              <a:buChar char="🡺"/>
            </a:pPr>
            <a:r>
              <a:t/>
            </a:r>
            <a:endParaRPr b="1" i="1" sz="2600">
              <a:solidFill>
                <a:srgbClr val="0000FF"/>
              </a:solidFill>
            </a:endParaRPr>
          </a:p>
          <a:p>
            <a:pPr indent="-342900" lvl="0" marL="342900" marR="0" rtl="0" algn="l">
              <a:lnSpc>
                <a:spcPct val="100000"/>
              </a:lnSpc>
              <a:spcBef>
                <a:spcPts val="0"/>
              </a:spcBef>
              <a:spcAft>
                <a:spcPts val="0"/>
              </a:spcAft>
              <a:buClr>
                <a:srgbClr val="000000"/>
              </a:buClr>
              <a:buSzPts val="2400"/>
              <a:buFont typeface="Noto Sans Symbols"/>
              <a:buChar char="🡺"/>
            </a:pPr>
            <a:r>
              <a:rPr i="1" lang="en-US" sz="2400"/>
              <a:t>⇒ </a:t>
            </a:r>
            <a:r>
              <a:rPr b="0" i="1" lang="en-US" sz="2400" u="none" cap="none" strike="noStrike">
                <a:solidFill>
                  <a:srgbClr val="000000"/>
                </a:solidFill>
                <a:latin typeface="Arial"/>
                <a:ea typeface="Arial"/>
                <a:cs typeface="Arial"/>
                <a:sym typeface="Arial"/>
              </a:rPr>
              <a:t>Comment le projet va-t-il contribuer à stimuler la connaissance du processus de l’intégration européenne et améliorer la visibilité des ressources scientifiques et des activités académiques dans ce domaine? </a:t>
            </a:r>
            <a:endParaRPr b="0" i="0" sz="2400" u="none" cap="none" strike="noStrike">
              <a:solidFill>
                <a:srgbClr val="000000"/>
              </a:solidFill>
              <a:latin typeface="Arial"/>
              <a:ea typeface="Arial"/>
              <a:cs typeface="Arial"/>
              <a:sym typeface="Arial"/>
            </a:endParaRPr>
          </a:p>
        </p:txBody>
      </p:sp>
      <p:sp>
        <p:nvSpPr>
          <p:cNvPr id="981" name="Google Shape;981;ga25f1bfe37_0_11"/>
          <p:cNvSpPr/>
          <p:nvPr/>
        </p:nvSpPr>
        <p:spPr>
          <a:xfrm>
            <a:off x="2892776" y="979643"/>
            <a:ext cx="4519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a:t>
            </a:r>
            <a:r>
              <a:rPr b="1" lang="en-US" sz="2400"/>
              <a:t>⇒ </a:t>
            </a:r>
            <a:r>
              <a:rPr b="1" i="0" lang="en-US" sz="2400" u="none" cap="none" strike="noStrike">
                <a:solidFill>
                  <a:srgbClr val="000000"/>
                </a:solidFill>
                <a:latin typeface="Arial"/>
                <a:ea typeface="Arial"/>
                <a:cs typeface="Arial"/>
                <a:sym typeface="Arial"/>
              </a:rPr>
              <a:t>Impact escompté du projet</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54"/>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987" name="Google Shape;987;p54"/>
          <p:cNvSpPr/>
          <p:nvPr/>
        </p:nvSpPr>
        <p:spPr>
          <a:xfrm>
            <a:off x="2892776" y="275278"/>
            <a:ext cx="600995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4) Impact, diffusion et exploitation </a:t>
            </a:r>
            <a:endParaRPr b="1" i="0" sz="2800" u="none" cap="none" strike="noStrike">
              <a:solidFill>
                <a:srgbClr val="000000"/>
              </a:solidFill>
              <a:latin typeface="Arial"/>
              <a:ea typeface="Arial"/>
              <a:cs typeface="Arial"/>
              <a:sym typeface="Arial"/>
            </a:endParaRPr>
          </a:p>
        </p:txBody>
      </p:sp>
      <p:sp>
        <p:nvSpPr>
          <p:cNvPr id="988" name="Google Shape;988;p54"/>
          <p:cNvSpPr/>
          <p:nvPr/>
        </p:nvSpPr>
        <p:spPr>
          <a:xfrm>
            <a:off x="1624770" y="1696781"/>
            <a:ext cx="6200271" cy="46166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Stratégie de diffusion et d’exploitation</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
        <p:nvSpPr>
          <p:cNvPr id="989" name="Google Shape;989;p54"/>
          <p:cNvSpPr/>
          <p:nvPr/>
        </p:nvSpPr>
        <p:spPr>
          <a:xfrm>
            <a:off x="656165" y="2575865"/>
            <a:ext cx="6942667"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650">
                <a:solidFill>
                  <a:schemeClr val="dk1"/>
                </a:solidFill>
              </a:rPr>
              <a:t>⇒ Prévoir une diffusion des résultats la plus large possible : presse , conférence, réseaux sociaux </a:t>
            </a:r>
            <a:endParaRPr b="1" sz="165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1" sz="165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1" lang="en-US" sz="1650">
                <a:solidFill>
                  <a:schemeClr val="dk1"/>
                </a:solidFill>
              </a:rPr>
              <a:t>⇒ Mise à disposition des ressources pédagogiques/ documentaires/ promotionnelles à prévoir</a:t>
            </a:r>
            <a:endParaRPr b="1" sz="165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1" sz="165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1" lang="en-US" sz="1650">
                <a:solidFill>
                  <a:schemeClr val="dk1"/>
                </a:solidFill>
              </a:rPr>
              <a:t>⇒ Exploitation = transfert des résultats.</a:t>
            </a:r>
            <a:endParaRPr b="1" sz="165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585" name="Google Shape;585;p5"/>
          <p:cNvSpPr txBox="1"/>
          <p:nvPr/>
        </p:nvSpPr>
        <p:spPr>
          <a:xfrm>
            <a:off x="3016577" y="172208"/>
            <a:ext cx="6127423" cy="594122"/>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805"/>
              <a:buFont typeface="Arial"/>
              <a:buNone/>
            </a:pPr>
            <a:r>
              <a:rPr b="1" i="0" lang="en-US" sz="2805" u="none" cap="none" strike="noStrike">
                <a:solidFill>
                  <a:schemeClr val="dk1"/>
                </a:solidFill>
                <a:latin typeface="Verdana"/>
                <a:ea typeface="Verdana"/>
                <a:cs typeface="Verdana"/>
                <a:sym typeface="Verdana"/>
              </a:rPr>
              <a:t>Avantages pour l’Université ?</a:t>
            </a:r>
            <a:endParaRPr b="0" i="0" sz="1400" u="none" cap="none" strike="noStrike">
              <a:solidFill>
                <a:srgbClr val="000000"/>
              </a:solidFill>
              <a:latin typeface="Arial"/>
              <a:ea typeface="Arial"/>
              <a:cs typeface="Arial"/>
              <a:sym typeface="Arial"/>
            </a:endParaRPr>
          </a:p>
        </p:txBody>
      </p:sp>
      <p:grpSp>
        <p:nvGrpSpPr>
          <p:cNvPr id="586" name="Google Shape;586;p5"/>
          <p:cNvGrpSpPr/>
          <p:nvPr/>
        </p:nvGrpSpPr>
        <p:grpSpPr>
          <a:xfrm>
            <a:off x="2581834" y="766330"/>
            <a:ext cx="4377170" cy="4377170"/>
            <a:chOff x="2581834" y="0"/>
            <a:chExt cx="4377170" cy="4377170"/>
          </a:xfrm>
        </p:grpSpPr>
        <p:sp>
          <p:nvSpPr>
            <p:cNvPr id="587" name="Google Shape;587;p5"/>
            <p:cNvSpPr/>
            <p:nvPr/>
          </p:nvSpPr>
          <p:spPr>
            <a:xfrm>
              <a:off x="2581834" y="0"/>
              <a:ext cx="4377170" cy="4377170"/>
            </a:xfrm>
            <a:prstGeom prst="diamond">
              <a:avLst/>
            </a:prstGeom>
            <a:solidFill>
              <a:srgbClr val="FBCEC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5"/>
            <p:cNvSpPr/>
            <p:nvPr/>
          </p:nvSpPr>
          <p:spPr>
            <a:xfrm>
              <a:off x="2997665" y="415831"/>
              <a:ext cx="1707096" cy="1707096"/>
            </a:xfrm>
            <a:prstGeom prst="roundRect">
              <a:avLst>
                <a:gd fmla="val 16667"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5"/>
            <p:cNvSpPr txBox="1"/>
            <p:nvPr/>
          </p:nvSpPr>
          <p:spPr>
            <a:xfrm>
              <a:off x="3080999" y="499165"/>
              <a:ext cx="1540428" cy="15404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Meilleures capacités d'ens. et de recherche</a:t>
              </a:r>
              <a:endParaRPr b="1" i="0" sz="1800" u="none" cap="none" strike="noStrike">
                <a:solidFill>
                  <a:schemeClr val="lt1"/>
                </a:solidFill>
                <a:latin typeface="Arial"/>
                <a:ea typeface="Arial"/>
                <a:cs typeface="Arial"/>
                <a:sym typeface="Arial"/>
              </a:endParaRPr>
            </a:p>
          </p:txBody>
        </p:sp>
        <p:sp>
          <p:nvSpPr>
            <p:cNvPr id="590" name="Google Shape;590;p5"/>
            <p:cNvSpPr/>
            <p:nvPr/>
          </p:nvSpPr>
          <p:spPr>
            <a:xfrm>
              <a:off x="4836077" y="415831"/>
              <a:ext cx="1707096" cy="1707096"/>
            </a:xfrm>
            <a:prstGeom prst="roundRect">
              <a:avLst>
                <a:gd fmla="val 16667" name="adj"/>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5"/>
            <p:cNvSpPr txBox="1"/>
            <p:nvPr/>
          </p:nvSpPr>
          <p:spPr>
            <a:xfrm>
              <a:off x="4919411" y="499165"/>
              <a:ext cx="1540428" cy="15404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Soutien </a:t>
              </a:r>
              <a:endParaRPr b="1" i="0" sz="1800" u="none" cap="none" strike="noStrike">
                <a:solidFill>
                  <a:schemeClr val="lt1"/>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aux jeunes chercheurs</a:t>
              </a:r>
              <a:endParaRPr b="1" i="0" sz="1800" u="none" cap="none" strike="noStrike">
                <a:solidFill>
                  <a:schemeClr val="lt1"/>
                </a:solidFill>
                <a:latin typeface="Arial"/>
                <a:ea typeface="Arial"/>
                <a:cs typeface="Arial"/>
                <a:sym typeface="Arial"/>
              </a:endParaRPr>
            </a:p>
          </p:txBody>
        </p:sp>
        <p:sp>
          <p:nvSpPr>
            <p:cNvPr id="592" name="Google Shape;592;p5"/>
            <p:cNvSpPr/>
            <p:nvPr/>
          </p:nvSpPr>
          <p:spPr>
            <a:xfrm>
              <a:off x="2997665" y="2254242"/>
              <a:ext cx="1707096" cy="1707096"/>
            </a:xfrm>
            <a:prstGeom prst="roundRect">
              <a:avLst>
                <a:gd fmla="val 16667" name="adj"/>
              </a:avLst>
            </a:prstGeom>
            <a:solidFill>
              <a:srgbClr val="FFD387"/>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5"/>
            <p:cNvSpPr txBox="1"/>
            <p:nvPr/>
          </p:nvSpPr>
          <p:spPr>
            <a:xfrm>
              <a:off x="3080999" y="2337576"/>
              <a:ext cx="1540428" cy="15404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Diversification</a:t>
              </a:r>
              <a:endParaRPr b="0" i="0" sz="1400" u="none" cap="none" strike="noStrike">
                <a:solidFill>
                  <a:srgbClr val="000000"/>
                </a:solidFill>
                <a:latin typeface="Arial"/>
                <a:ea typeface="Arial"/>
                <a:cs typeface="Arial"/>
                <a:sym typeface="Arial"/>
              </a:endParaRPr>
            </a:p>
          </p:txBody>
        </p:sp>
        <p:sp>
          <p:nvSpPr>
            <p:cNvPr id="594" name="Google Shape;594;p5"/>
            <p:cNvSpPr/>
            <p:nvPr/>
          </p:nvSpPr>
          <p:spPr>
            <a:xfrm>
              <a:off x="4836077" y="2254242"/>
              <a:ext cx="1707096" cy="1707096"/>
            </a:xfrm>
            <a:prstGeom prst="roundRect">
              <a:avLst>
                <a:gd fmla="val 16667" name="adj"/>
              </a:avLst>
            </a:prstGeom>
            <a:solidFill>
              <a:schemeClr val="accent5"/>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5"/>
            <p:cNvSpPr txBox="1"/>
            <p:nvPr/>
          </p:nvSpPr>
          <p:spPr>
            <a:xfrm>
              <a:off x="4919411" y="2337576"/>
              <a:ext cx="1540428" cy="15404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Ouverture </a:t>
              </a:r>
              <a:endParaRPr b="1" i="0" sz="1800" u="none" cap="none" strike="noStrike">
                <a:solidFill>
                  <a:schemeClr val="lt1"/>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gac4cfd20fd_4_0"/>
          <p:cNvSpPr txBox="1"/>
          <p:nvPr>
            <p:ph type="title"/>
          </p:nvPr>
        </p:nvSpPr>
        <p:spPr>
          <a:xfrm>
            <a:off x="3425050" y="0"/>
            <a:ext cx="56805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995" name="Google Shape;995;gac4cfd20fd_4_0"/>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pic>
        <p:nvPicPr>
          <p:cNvPr id="996" name="Google Shape;996;gac4cfd20fd_4_0"/>
          <p:cNvPicPr preferRelativeResize="0"/>
          <p:nvPr/>
        </p:nvPicPr>
        <p:blipFill rotWithShape="1">
          <a:blip r:embed="rId3">
            <a:alphaModFix/>
          </a:blip>
          <a:srcRect b="0" l="0" r="0" t="0"/>
          <a:stretch/>
        </p:blipFill>
        <p:spPr>
          <a:xfrm>
            <a:off x="152400" y="820500"/>
            <a:ext cx="6302013" cy="4170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ac4cfd20fd_4_9"/>
          <p:cNvSpPr txBox="1"/>
          <p:nvPr>
            <p:ph type="title"/>
          </p:nvPr>
        </p:nvSpPr>
        <p:spPr>
          <a:xfrm>
            <a:off x="3425050" y="0"/>
            <a:ext cx="56805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1002" name="Google Shape;1002;gac4cfd20fd_4_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1003" name="Google Shape;1003;gac4cfd20fd_4_9"/>
          <p:cNvPicPr preferRelativeResize="0"/>
          <p:nvPr/>
        </p:nvPicPr>
        <p:blipFill rotWithShape="1">
          <a:blip r:embed="rId3">
            <a:alphaModFix/>
          </a:blip>
          <a:srcRect b="0" l="0" r="0" t="0"/>
          <a:stretch/>
        </p:blipFill>
        <p:spPr>
          <a:xfrm>
            <a:off x="152400" y="820500"/>
            <a:ext cx="6302013" cy="4170600"/>
          </a:xfrm>
          <a:prstGeom prst="rect">
            <a:avLst/>
          </a:prstGeom>
          <a:noFill/>
          <a:ln>
            <a:noFill/>
          </a:ln>
        </p:spPr>
      </p:pic>
      <p:pic>
        <p:nvPicPr>
          <p:cNvPr id="1004" name="Google Shape;1004;gac4cfd20fd_4_9"/>
          <p:cNvPicPr preferRelativeResize="0"/>
          <p:nvPr/>
        </p:nvPicPr>
        <p:blipFill rotWithShape="1">
          <a:blip r:embed="rId4">
            <a:alphaModFix/>
          </a:blip>
          <a:srcRect b="0" l="0" r="0" t="0"/>
          <a:stretch/>
        </p:blipFill>
        <p:spPr>
          <a:xfrm>
            <a:off x="3790410" y="899450"/>
            <a:ext cx="5201190" cy="376527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31"/>
          <p:cNvSpPr txBox="1"/>
          <p:nvPr>
            <p:ph type="title"/>
          </p:nvPr>
        </p:nvSpPr>
        <p:spPr>
          <a:xfrm>
            <a:off x="3425050" y="0"/>
            <a:ext cx="5680500" cy="66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1010" name="Google Shape;1010;p3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1011" name="Google Shape;1011;p31"/>
          <p:cNvPicPr preferRelativeResize="0"/>
          <p:nvPr/>
        </p:nvPicPr>
        <p:blipFill rotWithShape="1">
          <a:blip r:embed="rId3">
            <a:alphaModFix/>
          </a:blip>
          <a:srcRect b="0" l="0" r="0" t="0"/>
          <a:stretch/>
        </p:blipFill>
        <p:spPr>
          <a:xfrm>
            <a:off x="152400" y="820500"/>
            <a:ext cx="6302013" cy="4170600"/>
          </a:xfrm>
          <a:prstGeom prst="rect">
            <a:avLst/>
          </a:prstGeom>
          <a:noFill/>
          <a:ln>
            <a:noFill/>
          </a:ln>
        </p:spPr>
      </p:pic>
      <p:pic>
        <p:nvPicPr>
          <p:cNvPr id="1012" name="Google Shape;1012;p31"/>
          <p:cNvPicPr preferRelativeResize="0"/>
          <p:nvPr/>
        </p:nvPicPr>
        <p:blipFill rotWithShape="1">
          <a:blip r:embed="rId4">
            <a:alphaModFix/>
          </a:blip>
          <a:srcRect b="0" l="0" r="0" t="0"/>
          <a:stretch/>
        </p:blipFill>
        <p:spPr>
          <a:xfrm>
            <a:off x="3790410" y="899450"/>
            <a:ext cx="5201190" cy="3765276"/>
          </a:xfrm>
          <a:prstGeom prst="rect">
            <a:avLst/>
          </a:prstGeom>
          <a:noFill/>
          <a:ln>
            <a:noFill/>
          </a:ln>
        </p:spPr>
      </p:pic>
      <p:pic>
        <p:nvPicPr>
          <p:cNvPr id="1013" name="Google Shape;1013;p31"/>
          <p:cNvPicPr preferRelativeResize="0"/>
          <p:nvPr/>
        </p:nvPicPr>
        <p:blipFill rotWithShape="1">
          <a:blip r:embed="rId5">
            <a:alphaModFix/>
          </a:blip>
          <a:srcRect b="0" l="0" r="0" t="0"/>
          <a:stretch/>
        </p:blipFill>
        <p:spPr>
          <a:xfrm>
            <a:off x="0" y="1460500"/>
            <a:ext cx="9144000" cy="220386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5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1019" name="Google Shape;1019;p55"/>
          <p:cNvGraphicFramePr/>
          <p:nvPr/>
        </p:nvGraphicFramePr>
        <p:xfrm>
          <a:off x="679426" y="448469"/>
          <a:ext cx="3000000" cy="3000000"/>
        </p:xfrm>
        <a:graphic>
          <a:graphicData uri="http://schemas.openxmlformats.org/drawingml/2006/table">
            <a:tbl>
              <a:tblPr>
                <a:noFill/>
                <a:tableStyleId>{3AB1269D-4007-4B78-AD89-352FDC83F0F5}</a:tableStyleId>
              </a:tblPr>
              <a:tblGrid>
                <a:gridCol w="7877350"/>
              </a:tblGrid>
              <a:tr h="4283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Specialized Teaching in Nuclear Medicine According to EU Standards Implemented Through European Association of Nuclear Medicine Guidelines</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Culture, creativity and human capital: pillars for European Union’s prosperity </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The Ukrainian Crisis: Challenge for European integration</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The Jean Monnet Module on EU International Relations Studies.” </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Biolaw:  Teching European Law and Life Sciences</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EU Food Safety Control</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Arial"/>
                          <a:ea typeface="Arial"/>
                          <a:cs typeface="Arial"/>
                          <a:sym typeface="Arial"/>
                        </a:rPr>
                        <a:t>Expertises européennes</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83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«The Best European Practices for the «Water Security» Platform to Achieve the Goals of Sustainable Development»</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EU Investment Law</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Module Doctoral Politiques Européennes </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Medical education in the European Union: challenges for Ukraine</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Clinical Education in Selected Areas of European Union's Internal Market</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Food Safety Regulation in the European Union</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27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90"/>
                          </a:solidFill>
                          <a:latin typeface="Arial"/>
                          <a:ea typeface="Arial"/>
                          <a:cs typeface="Arial"/>
                          <a:sym typeface="Arial"/>
                        </a:rPr>
                        <a:t>Droit européen du travail: protection des droits de l'homme</a:t>
                      </a:r>
                      <a:endParaRPr sz="1400" u="none" cap="none" strike="noStrike"/>
                    </a:p>
                  </a:txBody>
                  <a:tcPr marT="12700" marB="0" marR="12700" marL="127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5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1025" name="Google Shape;1025;p56"/>
          <p:cNvSpPr txBox="1"/>
          <p:nvPr>
            <p:ph type="title"/>
          </p:nvPr>
        </p:nvSpPr>
        <p:spPr>
          <a:xfrm>
            <a:off x="1443369" y="210331"/>
            <a:ext cx="6172200" cy="85725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000"/>
              <a:buNone/>
            </a:pPr>
            <a:r>
              <a:rPr lang="en-US" sz="2800">
                <a:latin typeface="Verdana"/>
                <a:ea typeface="Verdana"/>
                <a:cs typeface="Verdana"/>
                <a:sym typeface="Verdana"/>
              </a:rPr>
              <a:t>Pour plus d'informations– </a:t>
            </a:r>
            <a:br>
              <a:rPr lang="en-US" sz="2800">
                <a:latin typeface="Verdana"/>
                <a:ea typeface="Verdana"/>
                <a:cs typeface="Verdana"/>
                <a:sym typeface="Verdana"/>
              </a:rPr>
            </a:br>
            <a:r>
              <a:rPr lang="en-US" sz="2800">
                <a:latin typeface="Verdana"/>
                <a:ea typeface="Verdana"/>
                <a:cs typeface="Verdana"/>
                <a:sym typeface="Verdana"/>
              </a:rPr>
              <a:t>Jean Monnet</a:t>
            </a:r>
            <a:endParaRPr sz="2800"/>
          </a:p>
        </p:txBody>
      </p:sp>
      <p:sp>
        <p:nvSpPr>
          <p:cNvPr id="1026" name="Google Shape;1026;p56"/>
          <p:cNvSpPr txBox="1"/>
          <p:nvPr/>
        </p:nvSpPr>
        <p:spPr>
          <a:xfrm>
            <a:off x="0" y="1067581"/>
            <a:ext cx="9143999" cy="3394472"/>
          </a:xfrm>
          <a:prstGeom prst="rect">
            <a:avLst/>
          </a:prstGeom>
          <a:no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Clr>
                <a:srgbClr val="000000"/>
              </a:buClr>
              <a:buSzPts val="2000"/>
              <a:buFont typeface="Arial"/>
              <a:buChar char="•"/>
            </a:pPr>
            <a:r>
              <a:rPr b="1" i="0" lang="en-US" sz="2000" u="none" cap="none" strike="noStrike">
                <a:solidFill>
                  <a:srgbClr val="000000"/>
                </a:solidFill>
                <a:latin typeface="Verdana"/>
                <a:ea typeface="Verdana"/>
                <a:cs typeface="Verdana"/>
                <a:sym typeface="Verdana"/>
              </a:rPr>
              <a:t>Jean Monnet : </a:t>
            </a:r>
            <a:r>
              <a:rPr b="0" i="0" lang="en-US" sz="2000" u="sng" cap="none" strike="noStrike">
                <a:solidFill>
                  <a:srgbClr val="000000"/>
                </a:solidFill>
                <a:latin typeface="Verdana"/>
                <a:ea typeface="Verdana"/>
                <a:cs typeface="Verdana"/>
                <a:sym typeface="Verdana"/>
                <a:hlinkClick r:id="rId3">
                  <a:extLst>
                    <a:ext uri="{A12FA001-AC4F-418D-AE19-62706E023703}">
                      <ahyp:hlinkClr val="tx"/>
                    </a:ext>
                  </a:extLst>
                </a:hlinkClick>
              </a:rPr>
              <a:t>http://eacea.ec.europa.eu/erasmus-plus/actions/jean-monnet_en</a:t>
            </a:r>
            <a:endParaRPr b="0" i="0" sz="2000" u="none" cap="none" strike="noStrike">
              <a:solidFill>
                <a:srgbClr val="000000"/>
              </a:solidFill>
              <a:latin typeface="Verdana"/>
              <a:ea typeface="Verdana"/>
              <a:cs typeface="Verdana"/>
              <a:sym typeface="Verdana"/>
            </a:endParaRPr>
          </a:p>
          <a:p>
            <a:pPr indent="0" lvl="0" marL="0" marR="0" rtl="0" algn="l">
              <a:lnSpc>
                <a:spcPct val="114000"/>
              </a:lnSpc>
              <a:spcBef>
                <a:spcPts val="300"/>
              </a:spcBef>
              <a:spcAft>
                <a:spcPts val="0"/>
              </a:spcAft>
              <a:buClr>
                <a:srgbClr val="000000"/>
              </a:buClr>
              <a:buSzPts val="2000"/>
              <a:buFont typeface="Arial"/>
              <a:buChar char="•"/>
            </a:pPr>
            <a:r>
              <a:rPr b="1" i="0" lang="en-US" sz="2000" u="none" cap="none" strike="noStrike">
                <a:solidFill>
                  <a:srgbClr val="000000"/>
                </a:solidFill>
                <a:latin typeface="Verdana"/>
                <a:ea typeface="Verdana"/>
                <a:cs typeface="Verdana"/>
                <a:sym typeface="Verdana"/>
              </a:rPr>
              <a:t>Financement  Activités Jean Monnet : </a:t>
            </a:r>
            <a:r>
              <a:rPr b="0" i="0" lang="en-US" sz="2000" u="sng" cap="none" strike="noStrike">
                <a:solidFill>
                  <a:srgbClr val="000000"/>
                </a:solidFill>
                <a:latin typeface="Verdana"/>
                <a:ea typeface="Verdana"/>
                <a:cs typeface="Verdana"/>
                <a:sym typeface="Verdana"/>
                <a:hlinkClick r:id="rId4">
                  <a:extLst>
                    <a:ext uri="{A12FA001-AC4F-418D-AE19-62706E023703}">
                      <ahyp:hlinkClr val="tx"/>
                    </a:ext>
                  </a:extLst>
                </a:hlinkClick>
              </a:rPr>
              <a:t>http://eacea.ec.europa.eu/erasmus-plus/funding_en</a:t>
            </a:r>
            <a:endParaRPr b="0" i="0" sz="2000" u="none" cap="none" strike="noStrike">
              <a:solidFill>
                <a:srgbClr val="000000"/>
              </a:solidFill>
              <a:latin typeface="Verdana"/>
              <a:ea typeface="Verdana"/>
              <a:cs typeface="Verdana"/>
              <a:sym typeface="Verdana"/>
            </a:endParaRPr>
          </a:p>
          <a:p>
            <a:pPr indent="0" lvl="0" marL="0" marR="0" rtl="0" algn="just">
              <a:lnSpc>
                <a:spcPct val="100000"/>
              </a:lnSpc>
              <a:spcBef>
                <a:spcPts val="300"/>
              </a:spcBef>
              <a:spcAft>
                <a:spcPts val="0"/>
              </a:spcAft>
              <a:buClr>
                <a:srgbClr val="000000"/>
              </a:buClr>
              <a:buSzPts val="2000"/>
              <a:buFont typeface="Arial"/>
              <a:buChar char="•"/>
            </a:pPr>
            <a:r>
              <a:rPr b="1" i="0" lang="en-US" sz="2000" u="none" cap="none" strike="noStrike">
                <a:solidFill>
                  <a:srgbClr val="000000"/>
                </a:solidFill>
                <a:latin typeface="Verdana"/>
                <a:ea typeface="Verdana"/>
                <a:cs typeface="Verdana"/>
                <a:sym typeface="Verdana"/>
              </a:rPr>
              <a:t>E-tutorial: 'How to prepare a competitive proposal': </a:t>
            </a:r>
            <a:r>
              <a:rPr b="0" i="0" lang="en-US" sz="2000" u="sng" cap="none" strike="noStrike">
                <a:solidFill>
                  <a:srgbClr val="000000"/>
                </a:solidFill>
                <a:latin typeface="Verdana"/>
                <a:ea typeface="Verdana"/>
                <a:cs typeface="Verdana"/>
                <a:sym typeface="Verdana"/>
                <a:hlinkClick r:id="rId5">
                  <a:extLst>
                    <a:ext uri="{A12FA001-AC4F-418D-AE19-62706E023703}">
                      <ahyp:hlinkClr val="tx"/>
                    </a:ext>
                  </a:extLst>
                </a:hlinkClick>
              </a:rPr>
              <a:t>https://eacea.ec.europa.eu/erasmus-plus/introduction-international-dimension-erasmus-plus_en</a:t>
            </a:r>
            <a:endParaRPr b="0" i="0" sz="2000" u="none" cap="none" strike="noStrike">
              <a:solidFill>
                <a:srgbClr val="000000"/>
              </a:solidFill>
              <a:latin typeface="Verdana"/>
              <a:ea typeface="Verdana"/>
              <a:cs typeface="Verdana"/>
              <a:sym typeface="Verdana"/>
            </a:endParaRPr>
          </a:p>
          <a:p>
            <a:pPr indent="0" lvl="0" marL="0" marR="0" rtl="0" algn="l">
              <a:lnSpc>
                <a:spcPct val="114000"/>
              </a:lnSpc>
              <a:spcBef>
                <a:spcPts val="0"/>
              </a:spcBef>
              <a:spcAft>
                <a:spcPts val="0"/>
              </a:spcAft>
              <a:buClr>
                <a:srgbClr val="000000"/>
              </a:buClr>
              <a:buSzPts val="2000"/>
              <a:buFont typeface="Arial"/>
              <a:buChar char="•"/>
            </a:pPr>
            <a:r>
              <a:rPr b="1" i="0" lang="en-US" sz="2000" u="none" cap="none" strike="noStrike">
                <a:solidFill>
                  <a:srgbClr val="000000"/>
                </a:solidFill>
                <a:latin typeface="Verdana"/>
                <a:ea typeface="Verdana"/>
                <a:cs typeface="Verdana"/>
                <a:sym typeface="Verdana"/>
              </a:rPr>
              <a:t>Jean Monnet Directoire: </a:t>
            </a:r>
            <a:r>
              <a:rPr b="0" i="0" lang="en-US" sz="2000" u="sng" cap="none" strike="noStrike">
                <a:solidFill>
                  <a:srgbClr val="000000"/>
                </a:solidFill>
                <a:latin typeface="Verdana"/>
                <a:ea typeface="Verdana"/>
                <a:cs typeface="Verdana"/>
                <a:sym typeface="Verdana"/>
                <a:hlinkClick r:id="rId6">
                  <a:extLst>
                    <a:ext uri="{A12FA001-AC4F-418D-AE19-62706E023703}">
                      <ahyp:hlinkClr val="tx"/>
                    </a:ext>
                  </a:extLst>
                </a:hlinkClick>
              </a:rPr>
              <a:t>https://eacea.ec.europa.eu/JeanMonnetDirectory/#/search-screen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030" name="Shape 1030"/>
        <p:cNvGrpSpPr/>
        <p:nvPr/>
      </p:nvGrpSpPr>
      <p:grpSpPr>
        <a:xfrm>
          <a:off x="0" y="0"/>
          <a:ext cx="0" cy="0"/>
          <a:chOff x="0" y="0"/>
          <a:chExt cx="0" cy="0"/>
        </a:xfrm>
      </p:grpSpPr>
      <p:sp>
        <p:nvSpPr>
          <p:cNvPr id="1031" name="Google Shape;1031;p32"/>
          <p:cNvSpPr txBox="1"/>
          <p:nvPr/>
        </p:nvSpPr>
        <p:spPr>
          <a:xfrm>
            <a:off x="1110000" y="552307"/>
            <a:ext cx="6931800" cy="267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434343"/>
                </a:solidFill>
                <a:latin typeface="Montserrat"/>
                <a:ea typeface="Montserrat"/>
                <a:cs typeface="Montserrat"/>
                <a:sym typeface="Montserrat"/>
              </a:rPr>
              <a:t>Merci pour votre attention</a:t>
            </a:r>
            <a:endParaRPr b="1" i="0" sz="3200" u="none" cap="none" strike="noStrike">
              <a:solidFill>
                <a:srgbClr val="434343"/>
              </a:solidFill>
              <a:latin typeface="Montserrat"/>
              <a:ea typeface="Montserrat"/>
              <a:cs typeface="Montserrat"/>
              <a:sym typeface="Montserrat"/>
            </a:endParaRPr>
          </a:p>
        </p:txBody>
      </p:sp>
      <p:sp>
        <p:nvSpPr>
          <p:cNvPr id="1032" name="Google Shape;1032;p32"/>
          <p:cNvSpPr txBox="1"/>
          <p:nvPr/>
        </p:nvSpPr>
        <p:spPr>
          <a:xfrm>
            <a:off x="48250" y="2284050"/>
            <a:ext cx="433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434343"/>
                </a:solidFill>
                <a:latin typeface="Montserrat"/>
                <a:ea typeface="Montserrat"/>
                <a:cs typeface="Montserrat"/>
                <a:sym typeface="Montserrat"/>
              </a:rPr>
              <a:t>@ErasmusPlusMorocco</a:t>
            </a:r>
            <a:endParaRPr b="0" i="0" sz="2800" u="none" cap="none" strike="noStrike">
              <a:solidFill>
                <a:srgbClr val="434343"/>
              </a:solidFill>
              <a:latin typeface="Montserrat"/>
              <a:ea typeface="Montserrat"/>
              <a:cs typeface="Montserrat"/>
              <a:sym typeface="Montserrat"/>
            </a:endParaRPr>
          </a:p>
        </p:txBody>
      </p:sp>
      <p:sp>
        <p:nvSpPr>
          <p:cNvPr id="1033" name="Google Shape;1033;p32"/>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1034" name="Google Shape;1034;p32"/>
          <p:cNvPicPr preferRelativeResize="0"/>
          <p:nvPr/>
        </p:nvPicPr>
        <p:blipFill rotWithShape="1">
          <a:blip r:embed="rId3">
            <a:alphaModFix/>
          </a:blip>
          <a:srcRect b="0" l="0" r="0" t="0"/>
          <a:stretch/>
        </p:blipFill>
        <p:spPr>
          <a:xfrm>
            <a:off x="2820893" y="1556439"/>
            <a:ext cx="552020" cy="552020"/>
          </a:xfrm>
          <a:prstGeom prst="rect">
            <a:avLst/>
          </a:prstGeom>
          <a:noFill/>
          <a:ln>
            <a:noFill/>
          </a:ln>
        </p:spPr>
      </p:pic>
      <p:pic>
        <p:nvPicPr>
          <p:cNvPr id="1035" name="Google Shape;1035;p32"/>
          <p:cNvPicPr preferRelativeResize="0"/>
          <p:nvPr/>
        </p:nvPicPr>
        <p:blipFill rotWithShape="1">
          <a:blip r:embed="rId4">
            <a:alphaModFix/>
          </a:blip>
          <a:srcRect b="0" l="0" r="0" t="0"/>
          <a:stretch/>
        </p:blipFill>
        <p:spPr>
          <a:xfrm>
            <a:off x="1968102" y="1525858"/>
            <a:ext cx="613181" cy="613181"/>
          </a:xfrm>
          <a:prstGeom prst="rect">
            <a:avLst/>
          </a:prstGeom>
          <a:noFill/>
          <a:ln>
            <a:noFill/>
          </a:ln>
        </p:spPr>
      </p:pic>
      <p:pic>
        <p:nvPicPr>
          <p:cNvPr id="1036" name="Google Shape;1036;p32"/>
          <p:cNvPicPr preferRelativeResize="0"/>
          <p:nvPr/>
        </p:nvPicPr>
        <p:blipFill rotWithShape="1">
          <a:blip r:embed="rId5">
            <a:alphaModFix/>
          </a:blip>
          <a:srcRect b="0" l="0" r="0" t="0"/>
          <a:stretch/>
        </p:blipFill>
        <p:spPr>
          <a:xfrm>
            <a:off x="899906" y="1556439"/>
            <a:ext cx="828586" cy="582600"/>
          </a:xfrm>
          <a:prstGeom prst="rect">
            <a:avLst/>
          </a:prstGeom>
          <a:noFill/>
          <a:ln>
            <a:noFill/>
          </a:ln>
        </p:spPr>
      </p:pic>
      <p:pic>
        <p:nvPicPr>
          <p:cNvPr id="1037" name="Google Shape;1037;p32"/>
          <p:cNvPicPr preferRelativeResize="0"/>
          <p:nvPr/>
        </p:nvPicPr>
        <p:blipFill rotWithShape="1">
          <a:blip r:embed="rId6">
            <a:alphaModFix/>
          </a:blip>
          <a:srcRect b="0" l="0" r="0" t="0"/>
          <a:stretch/>
        </p:blipFill>
        <p:spPr>
          <a:xfrm>
            <a:off x="3384190" y="1345153"/>
            <a:ext cx="960152" cy="960152"/>
          </a:xfrm>
          <a:prstGeom prst="rect">
            <a:avLst/>
          </a:prstGeom>
          <a:noFill/>
          <a:ln>
            <a:noFill/>
          </a:ln>
        </p:spPr>
      </p:pic>
      <p:pic>
        <p:nvPicPr>
          <p:cNvPr id="1038" name="Google Shape;1038;p32"/>
          <p:cNvPicPr preferRelativeResize="0"/>
          <p:nvPr/>
        </p:nvPicPr>
        <p:blipFill rotWithShape="1">
          <a:blip r:embed="rId7">
            <a:alphaModFix/>
          </a:blip>
          <a:srcRect b="0" l="0" r="0" t="0"/>
          <a:stretch/>
        </p:blipFill>
        <p:spPr>
          <a:xfrm>
            <a:off x="1639678" y="2920953"/>
            <a:ext cx="1311610" cy="1311610"/>
          </a:xfrm>
          <a:prstGeom prst="rect">
            <a:avLst/>
          </a:prstGeom>
          <a:noFill/>
          <a:ln>
            <a:noFill/>
          </a:ln>
        </p:spPr>
      </p:pic>
      <p:sp>
        <p:nvSpPr>
          <p:cNvPr id="1039" name="Google Shape;1039;p32"/>
          <p:cNvSpPr txBox="1"/>
          <p:nvPr/>
        </p:nvSpPr>
        <p:spPr>
          <a:xfrm>
            <a:off x="1010768" y="4308008"/>
            <a:ext cx="30831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sng" cap="none" strike="noStrike">
                <a:solidFill>
                  <a:srgbClr val="434343"/>
                </a:solidFill>
                <a:latin typeface="Montserrat"/>
                <a:ea typeface="Montserrat"/>
                <a:cs typeface="Montserrat"/>
                <a:sym typeface="Montserrat"/>
                <a:hlinkClick r:id="rId8">
                  <a:extLst>
                    <a:ext uri="{A12FA001-AC4F-418D-AE19-62706E023703}">
                      <ahyp:hlinkClr val="tx"/>
                    </a:ext>
                  </a:extLst>
                </a:hlinkClick>
              </a:rPr>
              <a:t>www.erasmusplus.ma</a:t>
            </a:r>
            <a:r>
              <a:rPr b="0" i="0" lang="en-US" sz="2000" u="none" cap="none" strike="noStrike">
                <a:solidFill>
                  <a:srgbClr val="434343"/>
                </a:solidFill>
                <a:latin typeface="Montserrat"/>
                <a:ea typeface="Montserrat"/>
                <a:cs typeface="Montserrat"/>
                <a:sym typeface="Montserrat"/>
              </a:rPr>
              <a:t> </a:t>
            </a:r>
            <a:endParaRPr b="0" i="0" sz="2000" u="none" cap="none" strike="noStrike">
              <a:solidFill>
                <a:srgbClr val="434343"/>
              </a:solidFill>
              <a:latin typeface="Montserrat"/>
              <a:ea typeface="Montserrat"/>
              <a:cs typeface="Montserrat"/>
              <a:sym typeface="Montserrat"/>
            </a:endParaRPr>
          </a:p>
        </p:txBody>
      </p:sp>
      <p:sp>
        <p:nvSpPr>
          <p:cNvPr id="1040" name="Google Shape;1040;p32"/>
          <p:cNvSpPr txBox="1"/>
          <p:nvPr/>
        </p:nvSpPr>
        <p:spPr>
          <a:xfrm>
            <a:off x="4579500" y="2236150"/>
            <a:ext cx="43359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434343"/>
                </a:solidFill>
                <a:latin typeface="Montserrat"/>
                <a:ea typeface="Montserrat"/>
                <a:cs typeface="Montserrat"/>
                <a:sym typeface="Montserrat"/>
              </a:rPr>
              <a:t>@ErasmusPlusTunisia</a:t>
            </a:r>
            <a:endParaRPr b="0" i="0" sz="2800" u="none" cap="none" strike="noStrike">
              <a:solidFill>
                <a:srgbClr val="434343"/>
              </a:solidFill>
              <a:latin typeface="Montserrat"/>
              <a:ea typeface="Montserrat"/>
              <a:cs typeface="Montserrat"/>
              <a:sym typeface="Montserrat"/>
            </a:endParaRPr>
          </a:p>
        </p:txBody>
      </p:sp>
      <p:pic>
        <p:nvPicPr>
          <p:cNvPr id="1041" name="Google Shape;1041;p32"/>
          <p:cNvPicPr preferRelativeResize="0"/>
          <p:nvPr/>
        </p:nvPicPr>
        <p:blipFill rotWithShape="1">
          <a:blip r:embed="rId3">
            <a:alphaModFix/>
          </a:blip>
          <a:srcRect b="0" l="0" r="0" t="0"/>
          <a:stretch/>
        </p:blipFill>
        <p:spPr>
          <a:xfrm>
            <a:off x="7428343" y="1508539"/>
            <a:ext cx="552020" cy="552020"/>
          </a:xfrm>
          <a:prstGeom prst="rect">
            <a:avLst/>
          </a:prstGeom>
          <a:noFill/>
          <a:ln>
            <a:noFill/>
          </a:ln>
        </p:spPr>
      </p:pic>
      <p:pic>
        <p:nvPicPr>
          <p:cNvPr id="1042" name="Google Shape;1042;p32"/>
          <p:cNvPicPr preferRelativeResize="0"/>
          <p:nvPr/>
        </p:nvPicPr>
        <p:blipFill rotWithShape="1">
          <a:blip r:embed="rId4">
            <a:alphaModFix/>
          </a:blip>
          <a:srcRect b="0" l="0" r="0" t="0"/>
          <a:stretch/>
        </p:blipFill>
        <p:spPr>
          <a:xfrm>
            <a:off x="6575552" y="1477958"/>
            <a:ext cx="613181" cy="613181"/>
          </a:xfrm>
          <a:prstGeom prst="rect">
            <a:avLst/>
          </a:prstGeom>
          <a:noFill/>
          <a:ln>
            <a:noFill/>
          </a:ln>
        </p:spPr>
      </p:pic>
      <p:pic>
        <p:nvPicPr>
          <p:cNvPr id="1043" name="Google Shape;1043;p32"/>
          <p:cNvPicPr preferRelativeResize="0"/>
          <p:nvPr/>
        </p:nvPicPr>
        <p:blipFill rotWithShape="1">
          <a:blip r:embed="rId5">
            <a:alphaModFix/>
          </a:blip>
          <a:srcRect b="0" l="0" r="0" t="0"/>
          <a:stretch/>
        </p:blipFill>
        <p:spPr>
          <a:xfrm>
            <a:off x="5507356" y="1508539"/>
            <a:ext cx="828586" cy="582600"/>
          </a:xfrm>
          <a:prstGeom prst="rect">
            <a:avLst/>
          </a:prstGeom>
          <a:noFill/>
          <a:ln>
            <a:noFill/>
          </a:ln>
        </p:spPr>
      </p:pic>
      <p:pic>
        <p:nvPicPr>
          <p:cNvPr id="1044" name="Google Shape;1044;p32"/>
          <p:cNvPicPr preferRelativeResize="0"/>
          <p:nvPr/>
        </p:nvPicPr>
        <p:blipFill rotWithShape="1">
          <a:blip r:embed="rId6">
            <a:alphaModFix/>
          </a:blip>
          <a:srcRect b="0" l="0" r="0" t="0"/>
          <a:stretch/>
        </p:blipFill>
        <p:spPr>
          <a:xfrm>
            <a:off x="7991640" y="1297253"/>
            <a:ext cx="960152" cy="960152"/>
          </a:xfrm>
          <a:prstGeom prst="rect">
            <a:avLst/>
          </a:prstGeom>
          <a:noFill/>
          <a:ln>
            <a:noFill/>
          </a:ln>
        </p:spPr>
      </p:pic>
      <p:pic>
        <p:nvPicPr>
          <p:cNvPr id="1045" name="Google Shape;1045;p32"/>
          <p:cNvPicPr preferRelativeResize="0"/>
          <p:nvPr/>
        </p:nvPicPr>
        <p:blipFill rotWithShape="1">
          <a:blip r:embed="rId7">
            <a:alphaModFix/>
          </a:blip>
          <a:srcRect b="0" l="0" r="0" t="0"/>
          <a:stretch/>
        </p:blipFill>
        <p:spPr>
          <a:xfrm>
            <a:off x="6247128" y="2873053"/>
            <a:ext cx="1311610" cy="1311610"/>
          </a:xfrm>
          <a:prstGeom prst="rect">
            <a:avLst/>
          </a:prstGeom>
          <a:noFill/>
          <a:ln>
            <a:noFill/>
          </a:ln>
        </p:spPr>
      </p:pic>
      <p:sp>
        <p:nvSpPr>
          <p:cNvPr id="1046" name="Google Shape;1046;p32"/>
          <p:cNvSpPr txBox="1"/>
          <p:nvPr/>
        </p:nvSpPr>
        <p:spPr>
          <a:xfrm>
            <a:off x="5618218" y="4260108"/>
            <a:ext cx="3083100" cy="636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sng" cap="none" strike="noStrike">
                <a:solidFill>
                  <a:srgbClr val="434343"/>
                </a:solidFill>
                <a:latin typeface="Montserrat"/>
                <a:ea typeface="Montserrat"/>
                <a:cs typeface="Montserrat"/>
                <a:sym typeface="Montserrat"/>
                <a:hlinkClick r:id="rId9">
                  <a:extLst>
                    <a:ext uri="{A12FA001-AC4F-418D-AE19-62706E023703}">
                      <ahyp:hlinkClr val="tx"/>
                    </a:ext>
                  </a:extLst>
                </a:hlinkClick>
              </a:rPr>
              <a:t>www.erasmusplus.</a:t>
            </a:r>
            <a:r>
              <a:rPr b="0" i="0" lang="en-US" sz="2000" u="none" cap="none" strike="noStrike">
                <a:solidFill>
                  <a:srgbClr val="434343"/>
                </a:solidFill>
                <a:latin typeface="Montserrat"/>
                <a:ea typeface="Montserrat"/>
                <a:cs typeface="Montserrat"/>
                <a:sym typeface="Montserrat"/>
              </a:rPr>
              <a:t>tn </a:t>
            </a:r>
            <a:endParaRPr b="0" i="0" sz="2000" u="none" cap="none" strike="noStrike">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01" name="Google Shape;601;p6"/>
          <p:cNvSpPr txBox="1"/>
          <p:nvPr/>
        </p:nvSpPr>
        <p:spPr>
          <a:xfrm>
            <a:off x="0" y="0"/>
            <a:ext cx="6559153" cy="594122"/>
          </a:xfrm>
          <a:prstGeom prst="rect">
            <a:avLst/>
          </a:prstGeom>
          <a:noFill/>
          <a:ln>
            <a:noFill/>
          </a:ln>
        </p:spPr>
        <p:txBody>
          <a:bodyPr anchorCtr="0" anchor="ctr" bIns="34275" lIns="68575" spcFirstLastPara="1" rIns="68575" wrap="square" tIns="34275">
            <a:normAutofit/>
          </a:bodyPr>
          <a:lstStyle/>
          <a:p>
            <a:pPr indent="0" lvl="0" marL="0" marR="0" rtl="0" algn="ctr">
              <a:lnSpc>
                <a:spcPct val="80000"/>
              </a:lnSpc>
              <a:spcBef>
                <a:spcPts val="0"/>
              </a:spcBef>
              <a:spcAft>
                <a:spcPts val="0"/>
              </a:spcAft>
              <a:buClr>
                <a:srgbClr val="000000"/>
              </a:buClr>
              <a:buSzPts val="2557"/>
              <a:buFont typeface="Arial"/>
              <a:buNone/>
            </a:pPr>
            <a:r>
              <a:rPr b="1" i="0" lang="en-US" sz="2557" u="none" cap="none" strike="noStrike">
                <a:solidFill>
                  <a:schemeClr val="dk1"/>
                </a:solidFill>
                <a:latin typeface="Verdana"/>
                <a:ea typeface="Verdana"/>
                <a:cs typeface="Verdana"/>
                <a:sym typeface="Verdana"/>
              </a:rPr>
              <a:t>Les avantages pour les individus ?</a:t>
            </a:r>
            <a:endParaRPr b="0" i="0" sz="1400" u="none" cap="none" strike="noStrike">
              <a:solidFill>
                <a:srgbClr val="000000"/>
              </a:solidFill>
              <a:latin typeface="Arial"/>
              <a:ea typeface="Arial"/>
              <a:cs typeface="Arial"/>
              <a:sym typeface="Arial"/>
            </a:endParaRPr>
          </a:p>
        </p:txBody>
      </p:sp>
      <p:grpSp>
        <p:nvGrpSpPr>
          <p:cNvPr id="602" name="Google Shape;602;p6"/>
          <p:cNvGrpSpPr/>
          <p:nvPr/>
        </p:nvGrpSpPr>
        <p:grpSpPr>
          <a:xfrm>
            <a:off x="662585" y="992058"/>
            <a:ext cx="6070181" cy="3757730"/>
            <a:chOff x="235556" y="62"/>
            <a:chExt cx="6070181" cy="3757730"/>
          </a:xfrm>
        </p:grpSpPr>
        <p:sp>
          <p:nvSpPr>
            <p:cNvPr id="603" name="Google Shape;603;p6"/>
            <p:cNvSpPr/>
            <p:nvPr/>
          </p:nvSpPr>
          <p:spPr>
            <a:xfrm>
              <a:off x="235556" y="62"/>
              <a:ext cx="2890562" cy="1734337"/>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6"/>
            <p:cNvSpPr txBox="1"/>
            <p:nvPr/>
          </p:nvSpPr>
          <p:spPr>
            <a:xfrm>
              <a:off x="235556" y="62"/>
              <a:ext cx="2890562" cy="1734337"/>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Amélioration perspectives de carrière dans l'EES</a:t>
              </a:r>
              <a:endParaRPr b="1" i="0" sz="2500" u="none" cap="none" strike="noStrike">
                <a:solidFill>
                  <a:schemeClr val="lt1"/>
                </a:solidFill>
                <a:latin typeface="Arial"/>
                <a:ea typeface="Arial"/>
                <a:cs typeface="Arial"/>
                <a:sym typeface="Arial"/>
              </a:endParaRPr>
            </a:p>
          </p:txBody>
        </p:sp>
        <p:sp>
          <p:nvSpPr>
            <p:cNvPr id="605" name="Google Shape;605;p6"/>
            <p:cNvSpPr/>
            <p:nvPr/>
          </p:nvSpPr>
          <p:spPr>
            <a:xfrm>
              <a:off x="3415175" y="62"/>
              <a:ext cx="2890562" cy="173433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
            <p:cNvSpPr txBox="1"/>
            <p:nvPr/>
          </p:nvSpPr>
          <p:spPr>
            <a:xfrm>
              <a:off x="3415175" y="62"/>
              <a:ext cx="2890562" cy="1734337"/>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Connaissance accrue de l'U.E. et de ses mécanismes</a:t>
              </a:r>
              <a:endParaRPr b="1" i="0" sz="2500" u="none" cap="none" strike="noStrike">
                <a:solidFill>
                  <a:schemeClr val="lt1"/>
                </a:solidFill>
                <a:latin typeface="Arial"/>
                <a:ea typeface="Arial"/>
                <a:cs typeface="Arial"/>
                <a:sym typeface="Arial"/>
              </a:endParaRPr>
            </a:p>
          </p:txBody>
        </p:sp>
        <p:sp>
          <p:nvSpPr>
            <p:cNvPr id="607" name="Google Shape;607;p6"/>
            <p:cNvSpPr/>
            <p:nvPr/>
          </p:nvSpPr>
          <p:spPr>
            <a:xfrm>
              <a:off x="1825365" y="2023455"/>
              <a:ext cx="2890562" cy="1734337"/>
            </a:xfrm>
            <a:prstGeom prst="rect">
              <a:avLst/>
            </a:prstGeom>
            <a:solidFill>
              <a:srgbClr val="FFD387"/>
            </a:solidFill>
            <a:ln cap="flat" cmpd="sng" w="38100">
              <a:solidFill>
                <a:schemeClr val="lt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6"/>
            <p:cNvSpPr txBox="1"/>
            <p:nvPr/>
          </p:nvSpPr>
          <p:spPr>
            <a:xfrm>
              <a:off x="1825365" y="2023455"/>
              <a:ext cx="2890562" cy="1734337"/>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Possibilités de travail </a:t>
              </a:r>
              <a:endParaRPr b="1" i="0" sz="2500" u="none" cap="none" strike="noStrike">
                <a:solidFill>
                  <a:schemeClr val="lt1"/>
                </a:solidFill>
                <a:latin typeface="Arial"/>
                <a:ea typeface="Arial"/>
                <a:cs typeface="Arial"/>
                <a:sym typeface="Arial"/>
              </a:endParaRPr>
            </a:p>
            <a:p>
              <a:pPr indent="0" lvl="0" marL="0" marR="0" rtl="0" algn="ctr">
                <a:lnSpc>
                  <a:spcPct val="90000"/>
                </a:lnSpc>
                <a:spcBef>
                  <a:spcPts val="875"/>
                </a:spcBef>
                <a:spcAft>
                  <a:spcPts val="0"/>
                </a:spcAft>
                <a:buClr>
                  <a:srgbClr val="000000"/>
                </a:buClr>
                <a:buSzPts val="2500"/>
                <a:buFont typeface="Arial"/>
                <a:buNone/>
              </a:pPr>
              <a:r>
                <a:rPr b="1" i="0" lang="en-US" sz="2500" u="none" cap="none" strike="noStrike">
                  <a:solidFill>
                    <a:schemeClr val="lt1"/>
                  </a:solidFill>
                  <a:latin typeface="Arial"/>
                  <a:ea typeface="Arial"/>
                  <a:cs typeface="Arial"/>
                  <a:sym typeface="Arial"/>
                </a:rPr>
                <a:t>comme consultant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pSp>
        <p:nvGrpSpPr>
          <p:cNvPr id="614" name="Google Shape;614;p7"/>
          <p:cNvGrpSpPr/>
          <p:nvPr/>
        </p:nvGrpSpPr>
        <p:grpSpPr>
          <a:xfrm>
            <a:off x="735257" y="729054"/>
            <a:ext cx="3941609" cy="3864232"/>
            <a:chOff x="-722274" y="661145"/>
            <a:chExt cx="5822711" cy="5822711"/>
          </a:xfrm>
        </p:grpSpPr>
        <p:grpSp>
          <p:nvGrpSpPr>
            <p:cNvPr id="615" name="Google Shape;615;p7"/>
            <p:cNvGrpSpPr/>
            <p:nvPr/>
          </p:nvGrpSpPr>
          <p:grpSpPr>
            <a:xfrm>
              <a:off x="-722274" y="661145"/>
              <a:ext cx="5822711" cy="5822711"/>
              <a:chOff x="-145968" y="1220212"/>
              <a:chExt cx="5822711" cy="5822711"/>
            </a:xfrm>
          </p:grpSpPr>
          <p:sp>
            <p:nvSpPr>
              <p:cNvPr id="616" name="Google Shape;616;p7"/>
              <p:cNvSpPr/>
              <p:nvPr/>
            </p:nvSpPr>
            <p:spPr>
              <a:xfrm rot="7200000">
                <a:off x="634127" y="2000307"/>
                <a:ext cx="4262520" cy="4262520"/>
              </a:xfrm>
              <a:prstGeom prst="blockArc">
                <a:avLst>
                  <a:gd fmla="val 10800000" name="adj1"/>
                  <a:gd fmla="val 14451417" name="adj2"/>
                  <a:gd fmla="val 4608" name="adj3"/>
                </a:avLst>
              </a:prstGeom>
              <a:solidFill>
                <a:schemeClr val="accent1"/>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dk1"/>
                  </a:solidFill>
                  <a:latin typeface="Arial"/>
                  <a:ea typeface="Arial"/>
                  <a:cs typeface="Arial"/>
                  <a:sym typeface="Arial"/>
                </a:endParaRPr>
              </a:p>
            </p:txBody>
          </p:sp>
          <p:sp>
            <p:nvSpPr>
              <p:cNvPr id="617" name="Google Shape;617;p7"/>
              <p:cNvSpPr/>
              <p:nvPr/>
            </p:nvSpPr>
            <p:spPr>
              <a:xfrm rot="-7200000">
                <a:off x="634127" y="2000307"/>
                <a:ext cx="4262520" cy="4262520"/>
              </a:xfrm>
              <a:prstGeom prst="blockArc">
                <a:avLst>
                  <a:gd fmla="val 10800000" name="adj1"/>
                  <a:gd fmla="val 14451417" name="adj2"/>
                  <a:gd fmla="val 4608" name="adj3"/>
                </a:avLst>
              </a:prstGeom>
              <a:solidFill>
                <a:schemeClr val="accent4"/>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dk1"/>
                  </a:solidFill>
                  <a:latin typeface="Arial"/>
                  <a:ea typeface="Arial"/>
                  <a:cs typeface="Arial"/>
                  <a:sym typeface="Arial"/>
                </a:endParaRPr>
              </a:p>
            </p:txBody>
          </p:sp>
          <p:sp>
            <p:nvSpPr>
              <p:cNvPr id="618" name="Google Shape;618;p7"/>
              <p:cNvSpPr/>
              <p:nvPr/>
            </p:nvSpPr>
            <p:spPr>
              <a:xfrm rot="10800000">
                <a:off x="634127" y="2000307"/>
                <a:ext cx="4262520" cy="4262520"/>
              </a:xfrm>
              <a:prstGeom prst="blockArc">
                <a:avLst>
                  <a:gd fmla="val 10800000" name="adj1"/>
                  <a:gd fmla="val 14451417" name="adj2"/>
                  <a:gd fmla="val 4608" name="adj3"/>
                </a:avLst>
              </a:prstGeom>
              <a:solidFill>
                <a:schemeClr val="accent2"/>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dk1"/>
                  </a:solidFill>
                  <a:latin typeface="Arial"/>
                  <a:ea typeface="Arial"/>
                  <a:cs typeface="Arial"/>
                  <a:sym typeface="Arial"/>
                </a:endParaRPr>
              </a:p>
            </p:txBody>
          </p:sp>
          <p:sp>
            <p:nvSpPr>
              <p:cNvPr id="619" name="Google Shape;619;p7"/>
              <p:cNvSpPr/>
              <p:nvPr/>
            </p:nvSpPr>
            <p:spPr>
              <a:xfrm rot="3600000">
                <a:off x="634127" y="2000307"/>
                <a:ext cx="4262520" cy="4262520"/>
              </a:xfrm>
              <a:prstGeom prst="blockArc">
                <a:avLst>
                  <a:gd fmla="val 10800000" name="adj1"/>
                  <a:gd fmla="val 14451417" name="adj2"/>
                  <a:gd fmla="val 4608" name="adj3"/>
                </a:avLst>
              </a:prstGeom>
              <a:solidFill>
                <a:schemeClr val="accent3"/>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dk1"/>
                  </a:solidFill>
                  <a:latin typeface="Arial"/>
                  <a:ea typeface="Arial"/>
                  <a:cs typeface="Arial"/>
                  <a:sym typeface="Arial"/>
                </a:endParaRPr>
              </a:p>
            </p:txBody>
          </p:sp>
        </p:grpSp>
        <p:grpSp>
          <p:nvGrpSpPr>
            <p:cNvPr id="620" name="Google Shape;620;p7"/>
            <p:cNvGrpSpPr/>
            <p:nvPr/>
          </p:nvGrpSpPr>
          <p:grpSpPr>
            <a:xfrm>
              <a:off x="460726" y="1836011"/>
              <a:ext cx="3456547" cy="3464681"/>
              <a:chOff x="1317278" y="2115941"/>
              <a:chExt cx="3456547" cy="3464681"/>
            </a:xfrm>
          </p:grpSpPr>
          <p:sp>
            <p:nvSpPr>
              <p:cNvPr id="621" name="Google Shape;621;p7"/>
              <p:cNvSpPr/>
              <p:nvPr/>
            </p:nvSpPr>
            <p:spPr>
              <a:xfrm>
                <a:off x="1317441" y="2124238"/>
                <a:ext cx="3456384" cy="3456384"/>
              </a:xfrm>
              <a:prstGeom prst="ellipse">
                <a:avLst/>
              </a:prstGeom>
              <a:solidFill>
                <a:srgbClr val="D8D8D8">
                  <a:alpha val="63921"/>
                </a:srgbClr>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sp>
            <p:nvSpPr>
              <p:cNvPr id="622" name="Google Shape;622;p7"/>
              <p:cNvSpPr/>
              <p:nvPr/>
            </p:nvSpPr>
            <p:spPr>
              <a:xfrm>
                <a:off x="1317278" y="2115941"/>
                <a:ext cx="3456384" cy="3456384"/>
              </a:xfrm>
              <a:prstGeom prst="ellipse">
                <a:avLst/>
              </a:prstGeom>
              <a:blipFill rotWithShape="1">
                <a:blip r:embed="rId3">
                  <a:alphaModFix/>
                </a:blip>
                <a:stretch>
                  <a:fillRect b="5589" l="0" r="0" t="0"/>
                </a:stretch>
              </a:blip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grpSp>
        <p:sp>
          <p:nvSpPr>
            <p:cNvPr id="623" name="Google Shape;623;p7"/>
            <p:cNvSpPr/>
            <p:nvPr/>
          </p:nvSpPr>
          <p:spPr>
            <a:xfrm rot="210143">
              <a:off x="3140041" y="1731940"/>
              <a:ext cx="190800" cy="190800"/>
            </a:xfrm>
            <a:prstGeom prst="ellipse">
              <a:avLst/>
            </a:prstGeom>
            <a:solidFill>
              <a:srgbClr val="5E141A"/>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sp>
          <p:nvSpPr>
            <p:cNvPr id="624" name="Google Shape;624;p7"/>
            <p:cNvSpPr/>
            <p:nvPr/>
          </p:nvSpPr>
          <p:spPr>
            <a:xfrm rot="210143">
              <a:off x="1084975" y="1713528"/>
              <a:ext cx="190800" cy="190800"/>
            </a:xfrm>
            <a:prstGeom prst="ellipse">
              <a:avLst/>
            </a:prstGeom>
            <a:solidFill>
              <a:srgbClr val="7F5200"/>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sp>
          <p:nvSpPr>
            <p:cNvPr id="625" name="Google Shape;625;p7"/>
            <p:cNvSpPr/>
            <p:nvPr/>
          </p:nvSpPr>
          <p:spPr>
            <a:xfrm rot="210143">
              <a:off x="4123728" y="3456224"/>
              <a:ext cx="190800" cy="190800"/>
            </a:xfrm>
            <a:prstGeom prst="ellipse">
              <a:avLst/>
            </a:prstGeom>
            <a:solidFill>
              <a:srgbClr val="8D1F27"/>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sp>
          <p:nvSpPr>
            <p:cNvPr id="626" name="Google Shape;626;p7"/>
            <p:cNvSpPr/>
            <p:nvPr/>
          </p:nvSpPr>
          <p:spPr>
            <a:xfrm rot="210143">
              <a:off x="3086058" y="5255169"/>
              <a:ext cx="190800" cy="190800"/>
            </a:xfrm>
            <a:prstGeom prst="ellipse">
              <a:avLst/>
            </a:prstGeom>
            <a:solidFill>
              <a:srgbClr val="E20A0A"/>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sp>
          <p:nvSpPr>
            <p:cNvPr id="627" name="Google Shape;627;p7"/>
            <p:cNvSpPr/>
            <p:nvPr/>
          </p:nvSpPr>
          <p:spPr>
            <a:xfrm rot="210143">
              <a:off x="1062045" y="5223805"/>
              <a:ext cx="190800" cy="190800"/>
            </a:xfrm>
            <a:prstGeom prst="ellipse">
              <a:avLst/>
            </a:prstGeom>
            <a:solidFill>
              <a:srgbClr val="FFB026"/>
            </a:soli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Clr>
                  <a:srgbClr val="000000"/>
                </a:buClr>
                <a:buSzPts val="1519"/>
                <a:buFont typeface="Arial"/>
                <a:buNone/>
              </a:pPr>
              <a:r>
                <a:t/>
              </a:r>
              <a:endParaRPr b="0" i="0" sz="1519" u="none" cap="none" strike="noStrike">
                <a:solidFill>
                  <a:schemeClr val="lt1"/>
                </a:solidFill>
                <a:latin typeface="Arial"/>
                <a:ea typeface="Arial"/>
                <a:cs typeface="Arial"/>
                <a:sym typeface="Arial"/>
              </a:endParaRPr>
            </a:p>
          </p:txBody>
        </p:sp>
      </p:grpSp>
      <p:sp>
        <p:nvSpPr>
          <p:cNvPr id="628" name="Google Shape;628;p7"/>
          <p:cNvSpPr txBox="1"/>
          <p:nvPr/>
        </p:nvSpPr>
        <p:spPr>
          <a:xfrm>
            <a:off x="4473659" y="2580177"/>
            <a:ext cx="4386721" cy="70788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sng" cap="none" strike="noStrike">
                <a:solidFill>
                  <a:schemeClr val="accent1"/>
                </a:solidFill>
                <a:latin typeface="Arial"/>
                <a:ea typeface="Arial"/>
                <a:cs typeface="Arial"/>
                <a:sym typeface="Arial"/>
              </a:rPr>
              <a:t>1000 universités </a:t>
            </a:r>
            <a:r>
              <a:rPr b="1" i="0" lang="en-US" sz="2000" u="none" cap="none" strike="noStrike">
                <a:solidFill>
                  <a:schemeClr val="accent1"/>
                </a:solidFill>
                <a:latin typeface="Arial"/>
                <a:ea typeface="Arial"/>
                <a:cs typeface="Arial"/>
                <a:sym typeface="Arial"/>
              </a:rPr>
              <a:t>offrent de cours Jean Monnet dans leurs curricula</a:t>
            </a:r>
            <a:endParaRPr b="1" i="0" sz="2000" u="none" cap="none" strike="noStrike">
              <a:solidFill>
                <a:schemeClr val="accent1"/>
              </a:solidFill>
              <a:latin typeface="Arial"/>
              <a:ea typeface="Arial"/>
              <a:cs typeface="Arial"/>
              <a:sym typeface="Arial"/>
            </a:endParaRPr>
          </a:p>
        </p:txBody>
      </p:sp>
      <p:sp>
        <p:nvSpPr>
          <p:cNvPr id="629" name="Google Shape;629;p7"/>
          <p:cNvSpPr txBox="1"/>
          <p:nvPr/>
        </p:nvSpPr>
        <p:spPr>
          <a:xfrm>
            <a:off x="4473659" y="1828440"/>
            <a:ext cx="2673981"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2"/>
                </a:solidFill>
                <a:latin typeface="Arial"/>
                <a:ea typeface="Arial"/>
                <a:cs typeface="Arial"/>
                <a:sym typeface="Arial"/>
              </a:rPr>
              <a:t>5000 projets</a:t>
            </a:r>
            <a:endParaRPr b="1" i="0" sz="2400" u="none" cap="none" strike="noStrike">
              <a:solidFill>
                <a:schemeClr val="accent2"/>
              </a:solidFill>
              <a:latin typeface="Arial"/>
              <a:ea typeface="Arial"/>
              <a:cs typeface="Arial"/>
              <a:sym typeface="Arial"/>
            </a:endParaRPr>
          </a:p>
        </p:txBody>
      </p:sp>
      <p:sp>
        <p:nvSpPr>
          <p:cNvPr id="630" name="Google Shape;630;p7"/>
          <p:cNvSpPr txBox="1"/>
          <p:nvPr/>
        </p:nvSpPr>
        <p:spPr>
          <a:xfrm>
            <a:off x="4051424" y="1015931"/>
            <a:ext cx="3900785"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accent3"/>
                </a:solidFill>
                <a:latin typeface="Arial"/>
                <a:ea typeface="Arial"/>
                <a:cs typeface="Arial"/>
                <a:sym typeface="Arial"/>
              </a:rPr>
              <a:t>87 pays dans le monde</a:t>
            </a:r>
            <a:endParaRPr b="0" i="0" sz="1400" u="none" cap="none" strike="noStrike">
              <a:solidFill>
                <a:srgbClr val="000000"/>
              </a:solidFill>
              <a:latin typeface="Arial"/>
              <a:ea typeface="Arial"/>
              <a:cs typeface="Arial"/>
              <a:sym typeface="Arial"/>
            </a:endParaRPr>
          </a:p>
        </p:txBody>
      </p:sp>
      <p:sp>
        <p:nvSpPr>
          <p:cNvPr id="631" name="Google Shape;631;p7"/>
          <p:cNvSpPr txBox="1"/>
          <p:nvPr/>
        </p:nvSpPr>
        <p:spPr>
          <a:xfrm>
            <a:off x="4148791" y="3721635"/>
            <a:ext cx="3306758" cy="70788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800000"/>
                </a:solidFill>
                <a:latin typeface="Arial"/>
                <a:ea typeface="Arial"/>
                <a:cs typeface="Arial"/>
                <a:sym typeface="Arial"/>
              </a:rPr>
              <a:t>+9000    professeurs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800000"/>
                </a:solidFill>
                <a:latin typeface="Arial"/>
                <a:ea typeface="Arial"/>
                <a:cs typeface="Arial"/>
                <a:sym typeface="Arial"/>
              </a:rPr>
              <a:t>300000 étudiants /an </a:t>
            </a:r>
            <a:endParaRPr b="1" i="0" sz="2000" u="none" cap="none" strike="noStrike">
              <a:solidFill>
                <a:srgbClr val="800000"/>
              </a:solidFill>
              <a:latin typeface="Arial"/>
              <a:ea typeface="Arial"/>
              <a:cs typeface="Arial"/>
              <a:sym typeface="Arial"/>
            </a:endParaRPr>
          </a:p>
        </p:txBody>
      </p:sp>
      <p:sp>
        <p:nvSpPr>
          <p:cNvPr id="632" name="Google Shape;632;p7"/>
          <p:cNvSpPr txBox="1"/>
          <p:nvPr/>
        </p:nvSpPr>
        <p:spPr>
          <a:xfrm>
            <a:off x="2427810" y="127099"/>
            <a:ext cx="6432570" cy="584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Jean Monnet un réseau mondial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638" name="Google Shape;638;p8"/>
          <p:cNvGraphicFramePr/>
          <p:nvPr/>
        </p:nvGraphicFramePr>
        <p:xfrm>
          <a:off x="364099" y="93858"/>
          <a:ext cx="8741385" cy="5049593"/>
        </p:xfrm>
        <a:graphic>
          <a:graphicData uri="http://schemas.openxmlformats.org/drawingml/2006/chart">
            <c:chart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9"/>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44" name="Google Shape;644;p9"/>
          <p:cNvSpPr/>
          <p:nvPr/>
        </p:nvSpPr>
        <p:spPr>
          <a:xfrm>
            <a:off x="3068850" y="37185"/>
            <a:ext cx="603663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Arial"/>
                <a:ea typeface="Arial"/>
                <a:cs typeface="Arial"/>
                <a:sym typeface="Arial"/>
              </a:rPr>
              <a:t>Jean Monnet </a:t>
            </a:r>
            <a:endParaRPr b="1" i="0" sz="2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000000"/>
                </a:solidFill>
                <a:latin typeface="Arial"/>
                <a:ea typeface="Arial"/>
                <a:cs typeface="Arial"/>
                <a:sym typeface="Arial"/>
              </a:rPr>
              <a:t>dans la région Sud-Méditerranée</a:t>
            </a:r>
            <a:endParaRPr b="0" i="0" sz="1400" u="none" cap="none" strike="noStrike">
              <a:solidFill>
                <a:srgbClr val="000000"/>
              </a:solidFill>
              <a:latin typeface="Arial"/>
              <a:ea typeface="Arial"/>
              <a:cs typeface="Arial"/>
              <a:sym typeface="Arial"/>
            </a:endParaRPr>
          </a:p>
        </p:txBody>
      </p:sp>
      <p:graphicFrame>
        <p:nvGraphicFramePr>
          <p:cNvPr id="645" name="Google Shape;645;p9"/>
          <p:cNvGraphicFramePr/>
          <p:nvPr/>
        </p:nvGraphicFramePr>
        <p:xfrm>
          <a:off x="873220" y="1089592"/>
          <a:ext cx="6338156" cy="4053859"/>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t template">
  <a:themeElements>
    <a:clrScheme name="Custom 347">
      <a:dk1>
        <a:srgbClr val="000000"/>
      </a:dk1>
      <a:lt1>
        <a:srgbClr val="FFFFFF"/>
      </a:lt1>
      <a:dk2>
        <a:srgbClr val="8D7C7C"/>
      </a:dk2>
      <a:lt2>
        <a:srgbClr val="ECE9E4"/>
      </a:lt2>
      <a:accent1>
        <a:srgbClr val="BD2A35"/>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