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2" r:id="rId2"/>
    <p:sldId id="322" r:id="rId3"/>
    <p:sldId id="340" r:id="rId4"/>
    <p:sldId id="337" r:id="rId5"/>
    <p:sldId id="307" r:id="rId6"/>
    <p:sldId id="323" r:id="rId7"/>
    <p:sldId id="281" r:id="rId8"/>
    <p:sldId id="283" r:id="rId9"/>
    <p:sldId id="284" r:id="rId10"/>
    <p:sldId id="269" r:id="rId11"/>
    <p:sldId id="291" r:id="rId12"/>
    <p:sldId id="300" r:id="rId13"/>
    <p:sldId id="299" r:id="rId14"/>
    <p:sldId id="343" r:id="rId15"/>
    <p:sldId id="342" r:id="rId16"/>
    <p:sldId id="329" r:id="rId17"/>
    <p:sldId id="336" r:id="rId18"/>
    <p:sldId id="33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66CC"/>
    <a:srgbClr val="FF3300"/>
    <a:srgbClr val="33CC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67" d="100"/>
          <a:sy n="67" d="100"/>
        </p:scale>
        <p:origin x="44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p\Desktop\CEIRS-RUMI\CEIRS-UCA\8-Genre\Effectif_etudiants_par_genr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15"/>
      <c:rotY val="20"/>
      <c:rAngAx val="1"/>
    </c:view3D>
    <c:floor>
      <c:thickness val="0"/>
    </c:floor>
    <c:sideWall>
      <c:thickness val="0"/>
    </c:sideWall>
    <c:backWall>
      <c:thickness val="0"/>
      <c:spPr>
        <a:solidFill>
          <a:schemeClr val="bg1">
            <a:lumMod val="85000"/>
          </a:schemeClr>
        </a:solidFill>
      </c:spPr>
    </c:backWall>
    <c:plotArea>
      <c:layout/>
      <c:bar3DChart>
        <c:barDir val="col"/>
        <c:grouping val="stacked"/>
        <c:varyColors val="0"/>
        <c:ser>
          <c:idx val="0"/>
          <c:order val="0"/>
          <c:tx>
            <c:strRef>
              <c:f>Feuil1!$B$3</c:f>
              <c:strCache>
                <c:ptCount val="1"/>
                <c:pt idx="0">
                  <c:v>Poches collectées</c:v>
                </c:pt>
              </c:strCache>
            </c:strRef>
          </c:tx>
          <c:invertIfNegative val="0"/>
          <c:dLbls>
            <c:spPr>
              <a:noFill/>
              <a:ln>
                <a:noFill/>
              </a:ln>
              <a:effectLst/>
            </c:spPr>
            <c:txPr>
              <a:bodyPr/>
              <a:lstStyle/>
              <a:p>
                <a:pPr>
                  <a:defRPr sz="1400" i="1">
                    <a:solidFill>
                      <a:schemeClr val="bg1"/>
                    </a:solidFill>
                    <a:latin typeface="Andalus" pitchFamily="18" charset="-78"/>
                    <a:cs typeface="Andalus" pitchFamily="18" charset="-78"/>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Feuil1!$A$4:$A$10</c:f>
              <c:strCache>
                <c:ptCount val="7"/>
                <c:pt idx="0">
                  <c:v>2014-2015</c:v>
                </c:pt>
                <c:pt idx="1">
                  <c:v>2015-2016</c:v>
                </c:pt>
                <c:pt idx="2">
                  <c:v>2016-2017</c:v>
                </c:pt>
                <c:pt idx="3">
                  <c:v>2017-2018</c:v>
                </c:pt>
                <c:pt idx="4">
                  <c:v>2018-2019</c:v>
                </c:pt>
                <c:pt idx="5">
                  <c:v>2019-2020</c:v>
                </c:pt>
                <c:pt idx="6">
                  <c:v>2020-2021</c:v>
                </c:pt>
              </c:strCache>
            </c:strRef>
          </c:cat>
          <c:val>
            <c:numRef>
              <c:f>Feuil1!$B$4:$B$10</c:f>
              <c:numCache>
                <c:formatCode>General</c:formatCode>
                <c:ptCount val="7"/>
                <c:pt idx="0">
                  <c:v>308</c:v>
                </c:pt>
                <c:pt idx="1">
                  <c:v>845</c:v>
                </c:pt>
                <c:pt idx="2">
                  <c:v>725</c:v>
                </c:pt>
                <c:pt idx="3">
                  <c:v>1031</c:v>
                </c:pt>
                <c:pt idx="4">
                  <c:v>1058</c:v>
                </c:pt>
                <c:pt idx="5">
                  <c:v>726</c:v>
                </c:pt>
                <c:pt idx="6">
                  <c:v>2458</c:v>
                </c:pt>
              </c:numCache>
            </c:numRef>
          </c:val>
          <c:extLst xmlns:c16r2="http://schemas.microsoft.com/office/drawing/2015/06/chart">
            <c:ext xmlns:c16="http://schemas.microsoft.com/office/drawing/2014/chart" uri="{C3380CC4-5D6E-409C-BE32-E72D297353CC}">
              <c16:uniqueId val="{00000000-D73E-4E97-A2C1-F09462D1596D}"/>
            </c:ext>
          </c:extLst>
        </c:ser>
        <c:dLbls>
          <c:showLegendKey val="0"/>
          <c:showVal val="1"/>
          <c:showCatName val="0"/>
          <c:showSerName val="0"/>
          <c:showPercent val="0"/>
          <c:showBubbleSize val="0"/>
        </c:dLbls>
        <c:gapWidth val="75"/>
        <c:shape val="box"/>
        <c:axId val="1190055824"/>
        <c:axId val="1190052016"/>
        <c:axId val="0"/>
      </c:bar3DChart>
      <c:catAx>
        <c:axId val="1190055824"/>
        <c:scaling>
          <c:orientation val="minMax"/>
        </c:scaling>
        <c:delete val="0"/>
        <c:axPos val="b"/>
        <c:numFmt formatCode="General" sourceLinked="0"/>
        <c:majorTickMark val="none"/>
        <c:minorTickMark val="none"/>
        <c:tickLblPos val="nextTo"/>
        <c:crossAx val="1190052016"/>
        <c:crosses val="autoZero"/>
        <c:auto val="1"/>
        <c:lblAlgn val="ctr"/>
        <c:lblOffset val="100"/>
        <c:noMultiLvlLbl val="0"/>
      </c:catAx>
      <c:valAx>
        <c:axId val="1190052016"/>
        <c:scaling>
          <c:orientation val="minMax"/>
        </c:scaling>
        <c:delete val="0"/>
        <c:axPos val="l"/>
        <c:numFmt formatCode="General" sourceLinked="1"/>
        <c:majorTickMark val="none"/>
        <c:minorTickMark val="none"/>
        <c:tickLblPos val="nextTo"/>
        <c:crossAx val="1190055824"/>
        <c:crosses val="autoZero"/>
        <c:crossBetween val="between"/>
      </c:valAx>
    </c:plotArea>
    <c:legend>
      <c:legendPos val="b"/>
      <c:overlay val="0"/>
    </c:legend>
    <c:plotVisOnly val="1"/>
    <c:dispBlanksAs val="gap"/>
    <c:showDLblsOverMax val="0"/>
  </c:chart>
  <c:txPr>
    <a:bodyPr/>
    <a:lstStyle/>
    <a:p>
      <a:pPr>
        <a:defRPr b="1"/>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Trié!$B$3</c:f>
              <c:strCache>
                <c:ptCount val="1"/>
                <c:pt idx="0">
                  <c:v>Feminin</c:v>
                </c:pt>
              </c:strCache>
            </c:strRef>
          </c:tx>
          <c:invertIfNegative val="0"/>
          <c:cat>
            <c:strRef>
              <c:f>Trié!$A$4:$A$17</c:f>
              <c:strCache>
                <c:ptCount val="14"/>
                <c:pt idx="0">
                  <c:v>FSJES</c:v>
                </c:pt>
                <c:pt idx="1">
                  <c:v>FLSH</c:v>
                </c:pt>
                <c:pt idx="2">
                  <c:v>FSSM</c:v>
                </c:pt>
                <c:pt idx="3">
                  <c:v>FPS</c:v>
                </c:pt>
                <c:pt idx="4">
                  <c:v>CUK</c:v>
                </c:pt>
                <c:pt idx="5">
                  <c:v>FMPH</c:v>
                </c:pt>
                <c:pt idx="6">
                  <c:v>FSTG</c:v>
                </c:pt>
                <c:pt idx="7">
                  <c:v>FLA</c:v>
                </c:pt>
                <c:pt idx="8">
                  <c:v>ENSAM</c:v>
                </c:pt>
                <c:pt idx="9">
                  <c:v>EST-S</c:v>
                </c:pt>
                <c:pt idx="10">
                  <c:v>ENCG</c:v>
                </c:pt>
                <c:pt idx="11">
                  <c:v>ENSAS</c:v>
                </c:pt>
                <c:pt idx="12">
                  <c:v>EST-E</c:v>
                </c:pt>
                <c:pt idx="13">
                  <c:v>ENS</c:v>
                </c:pt>
              </c:strCache>
            </c:strRef>
          </c:cat>
          <c:val>
            <c:numRef>
              <c:f>Trié!$B$4:$B$17</c:f>
              <c:numCache>
                <c:formatCode>General</c:formatCode>
                <c:ptCount val="14"/>
                <c:pt idx="0">
                  <c:v>16677</c:v>
                </c:pt>
                <c:pt idx="1">
                  <c:v>9603</c:v>
                </c:pt>
                <c:pt idx="2">
                  <c:v>5878</c:v>
                </c:pt>
                <c:pt idx="3">
                  <c:v>5369</c:v>
                </c:pt>
                <c:pt idx="4">
                  <c:v>2725</c:v>
                </c:pt>
                <c:pt idx="5">
                  <c:v>2531</c:v>
                </c:pt>
                <c:pt idx="6">
                  <c:v>2210</c:v>
                </c:pt>
                <c:pt idx="7">
                  <c:v>1345</c:v>
                </c:pt>
                <c:pt idx="8">
                  <c:v>649</c:v>
                </c:pt>
                <c:pt idx="9">
                  <c:v>629</c:v>
                </c:pt>
                <c:pt idx="10">
                  <c:v>939</c:v>
                </c:pt>
                <c:pt idx="11">
                  <c:v>481</c:v>
                </c:pt>
                <c:pt idx="12">
                  <c:v>598</c:v>
                </c:pt>
                <c:pt idx="13">
                  <c:v>557</c:v>
                </c:pt>
              </c:numCache>
            </c:numRef>
          </c:val>
          <c:extLst xmlns:c16r2="http://schemas.microsoft.com/office/drawing/2015/06/chart">
            <c:ext xmlns:c16="http://schemas.microsoft.com/office/drawing/2014/chart" uri="{C3380CC4-5D6E-409C-BE32-E72D297353CC}">
              <c16:uniqueId val="{00000000-7763-4720-8A87-C0ADF7677D63}"/>
            </c:ext>
          </c:extLst>
        </c:ser>
        <c:ser>
          <c:idx val="1"/>
          <c:order val="1"/>
          <c:tx>
            <c:strRef>
              <c:f>Trié!$C$3</c:f>
              <c:strCache>
                <c:ptCount val="1"/>
                <c:pt idx="0">
                  <c:v>Masculin</c:v>
                </c:pt>
              </c:strCache>
            </c:strRef>
          </c:tx>
          <c:invertIfNegative val="0"/>
          <c:cat>
            <c:strRef>
              <c:f>Trié!$A$4:$A$17</c:f>
              <c:strCache>
                <c:ptCount val="14"/>
                <c:pt idx="0">
                  <c:v>FSJES</c:v>
                </c:pt>
                <c:pt idx="1">
                  <c:v>FLSH</c:v>
                </c:pt>
                <c:pt idx="2">
                  <c:v>FSSM</c:v>
                </c:pt>
                <c:pt idx="3">
                  <c:v>FPS</c:v>
                </c:pt>
                <c:pt idx="4">
                  <c:v>CUK</c:v>
                </c:pt>
                <c:pt idx="5">
                  <c:v>FMPH</c:v>
                </c:pt>
                <c:pt idx="6">
                  <c:v>FSTG</c:v>
                </c:pt>
                <c:pt idx="7">
                  <c:v>FLA</c:v>
                </c:pt>
                <c:pt idx="8">
                  <c:v>ENSAM</c:v>
                </c:pt>
                <c:pt idx="9">
                  <c:v>EST-S</c:v>
                </c:pt>
                <c:pt idx="10">
                  <c:v>ENCG</c:v>
                </c:pt>
                <c:pt idx="11">
                  <c:v>ENSAS</c:v>
                </c:pt>
                <c:pt idx="12">
                  <c:v>EST-E</c:v>
                </c:pt>
                <c:pt idx="13">
                  <c:v>ENS</c:v>
                </c:pt>
              </c:strCache>
            </c:strRef>
          </c:cat>
          <c:val>
            <c:numRef>
              <c:f>Trié!$C$4:$C$17</c:f>
              <c:numCache>
                <c:formatCode>General</c:formatCode>
                <c:ptCount val="14"/>
                <c:pt idx="0">
                  <c:v>17953</c:v>
                </c:pt>
                <c:pt idx="1">
                  <c:v>8932</c:v>
                </c:pt>
                <c:pt idx="2">
                  <c:v>5649</c:v>
                </c:pt>
                <c:pt idx="3">
                  <c:v>4423</c:v>
                </c:pt>
                <c:pt idx="4">
                  <c:v>2590</c:v>
                </c:pt>
                <c:pt idx="5">
                  <c:v>1637</c:v>
                </c:pt>
                <c:pt idx="6">
                  <c:v>1473</c:v>
                </c:pt>
                <c:pt idx="7">
                  <c:v>1328</c:v>
                </c:pt>
                <c:pt idx="8">
                  <c:v>608</c:v>
                </c:pt>
                <c:pt idx="9">
                  <c:v>487</c:v>
                </c:pt>
                <c:pt idx="10">
                  <c:v>475</c:v>
                </c:pt>
                <c:pt idx="11">
                  <c:v>424</c:v>
                </c:pt>
                <c:pt idx="12">
                  <c:v>415</c:v>
                </c:pt>
                <c:pt idx="13">
                  <c:v>213</c:v>
                </c:pt>
              </c:numCache>
            </c:numRef>
          </c:val>
          <c:extLst xmlns:c16r2="http://schemas.microsoft.com/office/drawing/2015/06/chart">
            <c:ext xmlns:c16="http://schemas.microsoft.com/office/drawing/2014/chart" uri="{C3380CC4-5D6E-409C-BE32-E72D297353CC}">
              <c16:uniqueId val="{00000001-7763-4720-8A87-C0ADF7677D63}"/>
            </c:ext>
          </c:extLst>
        </c:ser>
        <c:dLbls>
          <c:showLegendKey val="0"/>
          <c:showVal val="0"/>
          <c:showCatName val="0"/>
          <c:showSerName val="0"/>
          <c:showPercent val="0"/>
          <c:showBubbleSize val="0"/>
        </c:dLbls>
        <c:gapWidth val="150"/>
        <c:shape val="box"/>
        <c:axId val="1190048208"/>
        <c:axId val="1190053104"/>
        <c:axId val="0"/>
      </c:bar3DChart>
      <c:catAx>
        <c:axId val="1190048208"/>
        <c:scaling>
          <c:orientation val="minMax"/>
        </c:scaling>
        <c:delete val="0"/>
        <c:axPos val="b"/>
        <c:numFmt formatCode="General" sourceLinked="0"/>
        <c:majorTickMark val="out"/>
        <c:minorTickMark val="none"/>
        <c:tickLblPos val="nextTo"/>
        <c:crossAx val="1190053104"/>
        <c:crosses val="autoZero"/>
        <c:auto val="1"/>
        <c:lblAlgn val="ctr"/>
        <c:lblOffset val="100"/>
        <c:noMultiLvlLbl val="0"/>
      </c:catAx>
      <c:valAx>
        <c:axId val="1190053104"/>
        <c:scaling>
          <c:orientation val="minMax"/>
        </c:scaling>
        <c:delete val="0"/>
        <c:axPos val="l"/>
        <c:numFmt formatCode="General" sourceLinked="1"/>
        <c:majorTickMark val="out"/>
        <c:minorTickMark val="none"/>
        <c:tickLblPos val="nextTo"/>
        <c:crossAx val="1190048208"/>
        <c:crosses val="autoZero"/>
        <c:crossBetween val="between"/>
      </c:valAx>
    </c:plotArea>
    <c:legend>
      <c:legendPos val="r"/>
      <c:layout>
        <c:manualLayout>
          <c:xMode val="edge"/>
          <c:yMode val="edge"/>
          <c:x val="0.63768267291619773"/>
          <c:y val="0.23542891205500724"/>
          <c:w val="0.12015362985414171"/>
          <c:h val="0.21224076743928141"/>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51790-E30D-4966-9FDC-9C6B0112C22E}"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fr-FR"/>
        </a:p>
      </dgm:t>
    </dgm:pt>
    <dgm:pt modelId="{E00DAF43-A113-4A55-8FF1-C83048F0CF5A}">
      <dgm:prSet phldrT="[Texte]" custT="1"/>
      <dgm:spPr/>
      <dgm:t>
        <a:bodyPr/>
        <a:lstStyle/>
        <a:p>
          <a:r>
            <a:rPr lang="fr-FR" sz="3200" b="1" dirty="0"/>
            <a:t>Bourses</a:t>
          </a:r>
        </a:p>
      </dgm:t>
    </dgm:pt>
    <dgm:pt modelId="{32654402-0CAE-47B5-84A0-6FE31C93CB87}" type="parTrans" cxnId="{43ACD6A9-0DDD-4B06-8B31-EA76D86EC7FB}">
      <dgm:prSet/>
      <dgm:spPr/>
      <dgm:t>
        <a:bodyPr/>
        <a:lstStyle/>
        <a:p>
          <a:endParaRPr lang="fr-FR" sz="1600" b="1"/>
        </a:p>
      </dgm:t>
    </dgm:pt>
    <dgm:pt modelId="{6FE0FC1C-410E-4A50-B35C-06893AB7A15A}" type="sibTrans" cxnId="{43ACD6A9-0DDD-4B06-8B31-EA76D86EC7FB}">
      <dgm:prSet/>
      <dgm:spPr/>
      <dgm:t>
        <a:bodyPr/>
        <a:lstStyle/>
        <a:p>
          <a:endParaRPr lang="fr-FR" sz="1600" b="1"/>
        </a:p>
      </dgm:t>
    </dgm:pt>
    <dgm:pt modelId="{DE7C834D-9749-42EC-A42E-D85E95577600}">
      <dgm:prSet phldrT="[Texte]" custT="1"/>
      <dgm:spPr/>
      <dgm:t>
        <a:bodyPr/>
        <a:lstStyle/>
        <a:p>
          <a:r>
            <a:rPr lang="fr-FR" sz="1600" b="1" dirty="0"/>
            <a:t>&gt; 65% Boursiers </a:t>
          </a:r>
          <a:r>
            <a:rPr lang="fr-FR" sz="1600" b="0" dirty="0"/>
            <a:t>critères Sociaux pour l’accès à l’Univ </a:t>
          </a:r>
        </a:p>
      </dgm:t>
    </dgm:pt>
    <dgm:pt modelId="{05B13AD8-AFDF-4F0E-91BD-591BF3BC72F0}" type="parTrans" cxnId="{D14EC3CC-70E6-4785-9A69-28E28FD5A911}">
      <dgm:prSet/>
      <dgm:spPr/>
      <dgm:t>
        <a:bodyPr/>
        <a:lstStyle/>
        <a:p>
          <a:endParaRPr lang="fr-FR" sz="1600" b="1"/>
        </a:p>
      </dgm:t>
    </dgm:pt>
    <dgm:pt modelId="{8CB7179C-AAF2-4284-AF53-9BD8F3669890}" type="sibTrans" cxnId="{D14EC3CC-70E6-4785-9A69-28E28FD5A911}">
      <dgm:prSet/>
      <dgm:spPr/>
      <dgm:t>
        <a:bodyPr/>
        <a:lstStyle/>
        <a:p>
          <a:endParaRPr lang="fr-FR" sz="1600" b="1"/>
        </a:p>
      </dgm:t>
    </dgm:pt>
    <dgm:pt modelId="{F203D1F6-02DE-43A2-A6DA-752068B86737}">
      <dgm:prSet phldrT="[Texte]" custT="1"/>
      <dgm:spPr/>
      <dgm:t>
        <a:bodyPr/>
        <a:lstStyle/>
        <a:p>
          <a:pPr marL="0" marR="0" lvl="1"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b="1" dirty="0"/>
        </a:p>
      </dgm:t>
    </dgm:pt>
    <dgm:pt modelId="{4B5C1BD6-F4FB-4608-AB26-04258B56DD54}" type="parTrans" cxnId="{72B910A0-0364-4F91-9364-14019191D785}">
      <dgm:prSet/>
      <dgm:spPr/>
      <dgm:t>
        <a:bodyPr/>
        <a:lstStyle/>
        <a:p>
          <a:endParaRPr lang="fr-FR" sz="1600" b="1"/>
        </a:p>
      </dgm:t>
    </dgm:pt>
    <dgm:pt modelId="{7165118D-6D8C-4CBD-B585-1D8FCA620CCF}" type="sibTrans" cxnId="{72B910A0-0364-4F91-9364-14019191D785}">
      <dgm:prSet/>
      <dgm:spPr/>
      <dgm:t>
        <a:bodyPr/>
        <a:lstStyle/>
        <a:p>
          <a:endParaRPr lang="fr-FR" sz="1600" b="1"/>
        </a:p>
      </dgm:t>
    </dgm:pt>
    <dgm:pt modelId="{D3670859-B37B-423A-B638-154E141E47C9}">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3200" b="1" dirty="0"/>
            <a:t>Santé</a:t>
          </a:r>
        </a:p>
        <a:p>
          <a:pPr defTabSz="1422400">
            <a:lnSpc>
              <a:spcPct val="90000"/>
            </a:lnSpc>
            <a:spcBef>
              <a:spcPct val="0"/>
            </a:spcBef>
            <a:spcAft>
              <a:spcPct val="35000"/>
            </a:spcAft>
          </a:pPr>
          <a:endParaRPr lang="fr-FR" sz="3200" b="1" dirty="0"/>
        </a:p>
      </dgm:t>
    </dgm:pt>
    <dgm:pt modelId="{27EACD1A-6571-4F2D-ADB1-808CBCBF4D89}" type="parTrans" cxnId="{5DAA4E38-A49A-4529-B155-6348D9B882F9}">
      <dgm:prSet/>
      <dgm:spPr/>
      <dgm:t>
        <a:bodyPr/>
        <a:lstStyle/>
        <a:p>
          <a:endParaRPr lang="fr-FR" sz="1600" b="1"/>
        </a:p>
      </dgm:t>
    </dgm:pt>
    <dgm:pt modelId="{528D5DCB-6004-4E40-BA34-D9F924C0A6CE}" type="sibTrans" cxnId="{5DAA4E38-A49A-4529-B155-6348D9B882F9}">
      <dgm:prSet/>
      <dgm:spPr/>
      <dgm:t>
        <a:bodyPr/>
        <a:lstStyle/>
        <a:p>
          <a:endParaRPr lang="fr-FR" sz="1600" b="1"/>
        </a:p>
      </dgm:t>
    </dgm:pt>
    <dgm:pt modelId="{C11E5D4C-4648-4729-94BB-B21B2BA0AB80}">
      <dgm:prSet phldrT="[Texte]" custT="1"/>
      <dgm:spPr/>
      <dgm:t>
        <a:bodyPr/>
        <a:lstStyle/>
        <a:p>
          <a:pPr marL="171450" marR="0" indent="0"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r>
            <a:rPr lang="fr-FR" sz="1600" b="1" dirty="0"/>
            <a:t> Accès </a:t>
          </a:r>
          <a:r>
            <a:rPr lang="fr-FR" sz="1600" b="1" dirty="0" err="1"/>
            <a:t>aus</a:t>
          </a:r>
          <a:r>
            <a:rPr lang="fr-FR" sz="1600" b="1" dirty="0"/>
            <a:t> services de la santé: </a:t>
          </a:r>
          <a:r>
            <a:rPr lang="fr-FR" sz="1600" b="0" dirty="0"/>
            <a:t>AMO : 15122 étudiants bénéficiant en 2020-21</a:t>
          </a:r>
        </a:p>
      </dgm:t>
    </dgm:pt>
    <dgm:pt modelId="{CCC0153D-4AA1-4849-9EA6-C942678553BD}" type="parTrans" cxnId="{1E7085AE-E218-4481-BCB0-A4A4A8404F1D}">
      <dgm:prSet/>
      <dgm:spPr/>
      <dgm:t>
        <a:bodyPr/>
        <a:lstStyle/>
        <a:p>
          <a:endParaRPr lang="fr-FR" sz="1600" b="1"/>
        </a:p>
      </dgm:t>
    </dgm:pt>
    <dgm:pt modelId="{B63BFA5B-0F47-475C-9B58-80099A9FA841}" type="sibTrans" cxnId="{1E7085AE-E218-4481-BCB0-A4A4A8404F1D}">
      <dgm:prSet/>
      <dgm:spPr/>
      <dgm:t>
        <a:bodyPr/>
        <a:lstStyle/>
        <a:p>
          <a:endParaRPr lang="fr-FR" sz="1600" b="1"/>
        </a:p>
      </dgm:t>
    </dgm:pt>
    <dgm:pt modelId="{DC0965BA-D3EF-4FEA-AE8D-BB11CD1FFC7D}">
      <dgm:prSet phldrT="[Texte]" custT="1"/>
      <dgm:spPr/>
      <dgm:t>
        <a:bodyPr/>
        <a:lstStyle/>
        <a:p>
          <a:r>
            <a:rPr lang="fr-FR" sz="3200" b="1"/>
            <a:t>Logement</a:t>
          </a:r>
          <a:endParaRPr lang="fr-FR" sz="3200" b="1" dirty="0"/>
        </a:p>
      </dgm:t>
    </dgm:pt>
    <dgm:pt modelId="{F8D8595E-E8E3-4AC9-9410-E289A892B739}" type="sibTrans" cxnId="{AD619FA5-1CAE-4480-9F7D-4BB97DB99ECA}">
      <dgm:prSet/>
      <dgm:spPr/>
      <dgm:t>
        <a:bodyPr/>
        <a:lstStyle/>
        <a:p>
          <a:endParaRPr lang="fr-FR" sz="1600" b="1"/>
        </a:p>
      </dgm:t>
    </dgm:pt>
    <dgm:pt modelId="{119ADFF8-36DD-45C3-ADE4-5EA5C7A28DA1}" type="parTrans" cxnId="{AD619FA5-1CAE-4480-9F7D-4BB97DB99ECA}">
      <dgm:prSet/>
      <dgm:spPr/>
      <dgm:t>
        <a:bodyPr/>
        <a:lstStyle/>
        <a:p>
          <a:endParaRPr lang="fr-FR" sz="1600" b="1"/>
        </a:p>
      </dgm:t>
    </dgm:pt>
    <dgm:pt modelId="{67436502-C3EB-4587-BABE-B136BAE29784}">
      <dgm:prSet phldrT="[Texte]"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t> Univ Régionale / </a:t>
          </a:r>
          <a:r>
            <a:rPr lang="fr-FR" sz="1600" b="0" dirty="0"/>
            <a:t>domaine </a:t>
          </a:r>
          <a:r>
            <a:rPr lang="fr-FR" sz="1600" b="0" dirty="0" smtClean="0"/>
            <a:t>Rurale domine</a:t>
          </a:r>
          <a:endParaRPr lang="fr-FR" sz="1600" b="0" dirty="0"/>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1" dirty="0"/>
            <a:t> Cité Universitaire : 3838 lits </a:t>
          </a:r>
          <a:r>
            <a:rPr lang="fr-FR" sz="1600" dirty="0"/>
            <a:t>(1566 filles et 1602 garçons)</a:t>
          </a:r>
          <a:endParaRPr lang="fr-FR" sz="1600" b="1" dirty="0"/>
        </a:p>
      </dgm:t>
    </dgm:pt>
    <dgm:pt modelId="{2FB357CE-76B4-46B4-9397-BF49D8DA91DE}" type="parTrans" cxnId="{AB949BA3-E6E9-4B10-9D0A-7E87F950233B}">
      <dgm:prSet/>
      <dgm:spPr/>
      <dgm:t>
        <a:bodyPr/>
        <a:lstStyle/>
        <a:p>
          <a:endParaRPr lang="fr-FR"/>
        </a:p>
      </dgm:t>
    </dgm:pt>
    <dgm:pt modelId="{B0331150-C91C-4DB4-9688-C4AC4515B3FD}" type="sibTrans" cxnId="{AB949BA3-E6E9-4B10-9D0A-7E87F950233B}">
      <dgm:prSet/>
      <dgm:spPr/>
      <dgm:t>
        <a:bodyPr/>
        <a:lstStyle/>
        <a:p>
          <a:endParaRPr lang="fr-FR"/>
        </a:p>
      </dgm:t>
    </dgm:pt>
    <dgm:pt modelId="{9B311909-1596-4A83-8316-CEFFDB5832BC}">
      <dgm:prSet phldrT="[Texte]" custT="1"/>
      <dgm:spPr/>
      <dgm:t>
        <a:bodyPr/>
        <a:lstStyle/>
        <a:p>
          <a:pPr marL="171450" marR="0" indent="0"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r>
            <a:rPr lang="fr-FR" sz="1600" b="1" dirty="0"/>
            <a:t> Fragilité Psychologique</a:t>
          </a:r>
        </a:p>
      </dgm:t>
    </dgm:pt>
    <dgm:pt modelId="{2747F25D-789A-434A-B941-F8BD7102D80F}" type="parTrans" cxnId="{FC12C78B-73B0-4C05-BE99-6C0F1CD61AB1}">
      <dgm:prSet/>
      <dgm:spPr/>
      <dgm:t>
        <a:bodyPr/>
        <a:lstStyle/>
        <a:p>
          <a:endParaRPr lang="fr-FR"/>
        </a:p>
      </dgm:t>
    </dgm:pt>
    <dgm:pt modelId="{3C05F41A-83CA-4F60-BA5B-C520F4D7508B}" type="sibTrans" cxnId="{FC12C78B-73B0-4C05-BE99-6C0F1CD61AB1}">
      <dgm:prSet/>
      <dgm:spPr/>
      <dgm:t>
        <a:bodyPr/>
        <a:lstStyle/>
        <a:p>
          <a:endParaRPr lang="fr-FR"/>
        </a:p>
      </dgm:t>
    </dgm:pt>
    <dgm:pt modelId="{0BBF2753-EF3F-4A06-86BF-1B21BA51A849}">
      <dgm:prSet phldrT="[Texte]" custT="1"/>
      <dgm:spPr/>
      <dgm:t>
        <a:bodyPr/>
        <a:lstStyle/>
        <a:p>
          <a:pPr marL="0" marR="0" lvl="1"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b="1" dirty="0"/>
        </a:p>
      </dgm:t>
    </dgm:pt>
    <dgm:pt modelId="{53888C55-DCC8-4614-8867-FA82DA65FD7A}" type="parTrans" cxnId="{33EA0A4B-CD28-4DDD-BAF2-852C083C230F}">
      <dgm:prSet/>
      <dgm:spPr/>
      <dgm:t>
        <a:bodyPr/>
        <a:lstStyle/>
        <a:p>
          <a:endParaRPr lang="fr-FR"/>
        </a:p>
      </dgm:t>
    </dgm:pt>
    <dgm:pt modelId="{43265F33-DCB0-4BB5-AD77-74FF44E464E7}" type="sibTrans" cxnId="{33EA0A4B-CD28-4DDD-BAF2-852C083C230F}">
      <dgm:prSet/>
      <dgm:spPr/>
      <dgm:t>
        <a:bodyPr/>
        <a:lstStyle/>
        <a:p>
          <a:endParaRPr lang="fr-FR"/>
        </a:p>
      </dgm:t>
    </dgm:pt>
    <dgm:pt modelId="{6D8FB07E-E66F-4DE3-94C6-889F76C8E6C8}">
      <dgm:prSet phldrT="[Texte]" custT="1"/>
      <dgm:spPr/>
      <dgm:t>
        <a:bodyPr/>
        <a:lstStyle/>
        <a:p>
          <a:r>
            <a:rPr lang="fr-FR" sz="1600" b="1" dirty="0"/>
            <a:t>Critère Social  et mérite pour le Master </a:t>
          </a:r>
          <a:r>
            <a:rPr lang="fr-FR" sz="1600" b="0" dirty="0"/>
            <a:t>(3333 étudiants) et doctorat (1588 )</a:t>
          </a:r>
        </a:p>
      </dgm:t>
    </dgm:pt>
    <dgm:pt modelId="{D6F9CD18-7C43-4B35-9F3D-805D4E210635}" type="sibTrans" cxnId="{6E599602-E872-4651-AB21-542BAE7DC0BE}">
      <dgm:prSet/>
      <dgm:spPr/>
      <dgm:t>
        <a:bodyPr/>
        <a:lstStyle/>
        <a:p>
          <a:endParaRPr lang="fr-FR" sz="1600" b="1"/>
        </a:p>
      </dgm:t>
    </dgm:pt>
    <dgm:pt modelId="{53D349FB-7180-49B9-9C03-7A73BCC89412}" type="parTrans" cxnId="{6E599602-E872-4651-AB21-542BAE7DC0BE}">
      <dgm:prSet/>
      <dgm:spPr/>
      <dgm:t>
        <a:bodyPr/>
        <a:lstStyle/>
        <a:p>
          <a:endParaRPr lang="fr-FR" sz="1600" b="1"/>
        </a:p>
      </dgm:t>
    </dgm:pt>
    <dgm:pt modelId="{1F7EB7DE-92CE-4458-AA46-929A12110DF2}">
      <dgm:prSet phldrT="[Texte]" custT="1"/>
      <dgm:spPr/>
      <dgm:t>
        <a:bodyPr/>
        <a:lstStyle/>
        <a:p>
          <a:pPr marL="171450" marR="0" indent="0"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r>
            <a:rPr lang="fr-FR" sz="1600" b="1" dirty="0"/>
            <a:t> Handicap</a:t>
          </a:r>
        </a:p>
      </dgm:t>
    </dgm:pt>
    <dgm:pt modelId="{D8B948EF-0368-4579-B299-5CCB2BC18887}" type="parTrans" cxnId="{943512BA-6B25-479B-BD08-116192DE5A45}">
      <dgm:prSet/>
      <dgm:spPr/>
      <dgm:t>
        <a:bodyPr/>
        <a:lstStyle/>
        <a:p>
          <a:endParaRPr lang="fr-FR"/>
        </a:p>
      </dgm:t>
    </dgm:pt>
    <dgm:pt modelId="{F5C84361-2BCC-4E63-A510-D6F0748A50FA}" type="sibTrans" cxnId="{943512BA-6B25-479B-BD08-116192DE5A45}">
      <dgm:prSet/>
      <dgm:spPr/>
      <dgm:t>
        <a:bodyPr/>
        <a:lstStyle/>
        <a:p>
          <a:endParaRPr lang="fr-FR"/>
        </a:p>
      </dgm:t>
    </dgm:pt>
    <dgm:pt modelId="{47A791B8-8133-4F8D-8311-6C90B74DCBB0}" type="pres">
      <dgm:prSet presAssocID="{EDF51790-E30D-4966-9FDC-9C6B0112C22E}" presName="Name0" presStyleCnt="0">
        <dgm:presLayoutVars>
          <dgm:chMax val="7"/>
          <dgm:dir/>
          <dgm:animLvl val="lvl"/>
          <dgm:resizeHandles val="exact"/>
        </dgm:presLayoutVars>
      </dgm:prSet>
      <dgm:spPr/>
      <dgm:t>
        <a:bodyPr/>
        <a:lstStyle/>
        <a:p>
          <a:endParaRPr lang="fr-FR"/>
        </a:p>
      </dgm:t>
    </dgm:pt>
    <dgm:pt modelId="{6D44D433-BDD8-4C7F-99D7-97D61EE044A1}" type="pres">
      <dgm:prSet presAssocID="{E00DAF43-A113-4A55-8FF1-C83048F0CF5A}" presName="circle1" presStyleLbl="node1" presStyleIdx="0" presStyleCnt="3" custLinFactNeighborX="714" custLinFactNeighborY="-715"/>
      <dgm:spPr/>
    </dgm:pt>
    <dgm:pt modelId="{79201FED-4911-4654-A41F-738D1C5927DB}" type="pres">
      <dgm:prSet presAssocID="{E00DAF43-A113-4A55-8FF1-C83048F0CF5A}" presName="space" presStyleCnt="0"/>
      <dgm:spPr/>
    </dgm:pt>
    <dgm:pt modelId="{9E93D8BC-AE0D-41C5-BC17-1A7464788CAB}" type="pres">
      <dgm:prSet presAssocID="{E00DAF43-A113-4A55-8FF1-C83048F0CF5A}" presName="rect1" presStyleLbl="alignAcc1" presStyleIdx="0" presStyleCnt="3" custScaleX="100000" custScaleY="100000" custLinFactNeighborX="629" custLinFactNeighborY="-231"/>
      <dgm:spPr/>
      <dgm:t>
        <a:bodyPr/>
        <a:lstStyle/>
        <a:p>
          <a:endParaRPr lang="fr-FR"/>
        </a:p>
      </dgm:t>
    </dgm:pt>
    <dgm:pt modelId="{8A33D07B-CDA1-4432-9BE3-8883277CCCBE}" type="pres">
      <dgm:prSet presAssocID="{DC0965BA-D3EF-4FEA-AE8D-BB11CD1FFC7D}" presName="vertSpace2" presStyleLbl="node1" presStyleIdx="0" presStyleCnt="3"/>
      <dgm:spPr/>
    </dgm:pt>
    <dgm:pt modelId="{077B3F8F-DFE1-48A7-A8CD-482ACB78F48E}" type="pres">
      <dgm:prSet presAssocID="{DC0965BA-D3EF-4FEA-AE8D-BB11CD1FFC7D}" presName="circle2" presStyleLbl="node1" presStyleIdx="1" presStyleCnt="3" custLinFactNeighborX="732"/>
      <dgm:spPr/>
    </dgm:pt>
    <dgm:pt modelId="{94348D74-BCDC-49C5-AA4E-68D8327943D9}" type="pres">
      <dgm:prSet presAssocID="{DC0965BA-D3EF-4FEA-AE8D-BB11CD1FFC7D}" presName="rect2" presStyleLbl="alignAcc1" presStyleIdx="1" presStyleCnt="3" custLinFactNeighborX="262"/>
      <dgm:spPr/>
      <dgm:t>
        <a:bodyPr/>
        <a:lstStyle/>
        <a:p>
          <a:endParaRPr lang="fr-FR"/>
        </a:p>
      </dgm:t>
    </dgm:pt>
    <dgm:pt modelId="{1D528CE9-874E-4784-A611-74F4DC75D274}" type="pres">
      <dgm:prSet presAssocID="{D3670859-B37B-423A-B638-154E141E47C9}" presName="vertSpace3" presStyleLbl="node1" presStyleIdx="1" presStyleCnt="3"/>
      <dgm:spPr/>
    </dgm:pt>
    <dgm:pt modelId="{3D1F4E8C-C398-46BA-987E-F2DFE4C40249}" type="pres">
      <dgm:prSet presAssocID="{D3670859-B37B-423A-B638-154E141E47C9}" presName="circle3" presStyleLbl="node1" presStyleIdx="2" presStyleCnt="3"/>
      <dgm:spPr/>
    </dgm:pt>
    <dgm:pt modelId="{E935F97C-5640-4BB4-8A56-B0CDB28DD623}" type="pres">
      <dgm:prSet presAssocID="{D3670859-B37B-423A-B638-154E141E47C9}" presName="rect3" presStyleLbl="alignAcc1" presStyleIdx="2" presStyleCnt="3" custLinFactNeighborX="204" custLinFactNeighborY="-792"/>
      <dgm:spPr/>
      <dgm:t>
        <a:bodyPr/>
        <a:lstStyle/>
        <a:p>
          <a:endParaRPr lang="fr-FR"/>
        </a:p>
      </dgm:t>
    </dgm:pt>
    <dgm:pt modelId="{7C1B391A-B387-4F8D-9B98-01368A61F03D}" type="pres">
      <dgm:prSet presAssocID="{E00DAF43-A113-4A55-8FF1-C83048F0CF5A}" presName="rect1ParTx" presStyleLbl="alignAcc1" presStyleIdx="2" presStyleCnt="3">
        <dgm:presLayoutVars>
          <dgm:chMax val="1"/>
          <dgm:bulletEnabled val="1"/>
        </dgm:presLayoutVars>
      </dgm:prSet>
      <dgm:spPr/>
      <dgm:t>
        <a:bodyPr/>
        <a:lstStyle/>
        <a:p>
          <a:endParaRPr lang="fr-FR"/>
        </a:p>
      </dgm:t>
    </dgm:pt>
    <dgm:pt modelId="{817EFADC-CED8-4EDD-AF38-1F149200A251}" type="pres">
      <dgm:prSet presAssocID="{E00DAF43-A113-4A55-8FF1-C83048F0CF5A}" presName="rect1ChTx" presStyleLbl="alignAcc1" presStyleIdx="2" presStyleCnt="3" custScaleX="111197" custScaleY="100000" custLinFactNeighborX="-1224" custLinFactNeighborY="-1587">
        <dgm:presLayoutVars>
          <dgm:bulletEnabled val="1"/>
        </dgm:presLayoutVars>
      </dgm:prSet>
      <dgm:spPr/>
      <dgm:t>
        <a:bodyPr/>
        <a:lstStyle/>
        <a:p>
          <a:endParaRPr lang="fr-FR"/>
        </a:p>
      </dgm:t>
    </dgm:pt>
    <dgm:pt modelId="{D05205A3-CA49-498F-8FB9-D5F4FA3115D3}" type="pres">
      <dgm:prSet presAssocID="{DC0965BA-D3EF-4FEA-AE8D-BB11CD1FFC7D}" presName="rect2ParTx" presStyleLbl="alignAcc1" presStyleIdx="2" presStyleCnt="3">
        <dgm:presLayoutVars>
          <dgm:chMax val="1"/>
          <dgm:bulletEnabled val="1"/>
        </dgm:presLayoutVars>
      </dgm:prSet>
      <dgm:spPr/>
      <dgm:t>
        <a:bodyPr/>
        <a:lstStyle/>
        <a:p>
          <a:endParaRPr lang="fr-FR"/>
        </a:p>
      </dgm:t>
    </dgm:pt>
    <dgm:pt modelId="{9349DF57-7080-47A0-81CA-81120BA4DC16}" type="pres">
      <dgm:prSet presAssocID="{DC0965BA-D3EF-4FEA-AE8D-BB11CD1FFC7D}" presName="rect2ChTx" presStyleLbl="alignAcc1" presStyleIdx="2" presStyleCnt="3" custScaleX="111721">
        <dgm:presLayoutVars>
          <dgm:bulletEnabled val="1"/>
        </dgm:presLayoutVars>
      </dgm:prSet>
      <dgm:spPr/>
      <dgm:t>
        <a:bodyPr/>
        <a:lstStyle/>
        <a:p>
          <a:endParaRPr lang="fr-FR"/>
        </a:p>
      </dgm:t>
    </dgm:pt>
    <dgm:pt modelId="{58C26D15-DFF7-4BE6-B023-B9FE117E9133}" type="pres">
      <dgm:prSet presAssocID="{D3670859-B37B-423A-B638-154E141E47C9}" presName="rect3ParTx" presStyleLbl="alignAcc1" presStyleIdx="2" presStyleCnt="3">
        <dgm:presLayoutVars>
          <dgm:chMax val="1"/>
          <dgm:bulletEnabled val="1"/>
        </dgm:presLayoutVars>
      </dgm:prSet>
      <dgm:spPr/>
      <dgm:t>
        <a:bodyPr/>
        <a:lstStyle/>
        <a:p>
          <a:endParaRPr lang="fr-FR"/>
        </a:p>
      </dgm:t>
    </dgm:pt>
    <dgm:pt modelId="{3377EE30-47DC-4046-996C-DBE08C60D144}" type="pres">
      <dgm:prSet presAssocID="{D3670859-B37B-423A-B638-154E141E47C9}" presName="rect3ChTx" presStyleLbl="alignAcc1" presStyleIdx="2" presStyleCnt="3" custScaleX="116790">
        <dgm:presLayoutVars>
          <dgm:bulletEnabled val="1"/>
        </dgm:presLayoutVars>
      </dgm:prSet>
      <dgm:spPr/>
      <dgm:t>
        <a:bodyPr/>
        <a:lstStyle/>
        <a:p>
          <a:endParaRPr lang="fr-FR"/>
        </a:p>
      </dgm:t>
    </dgm:pt>
  </dgm:ptLst>
  <dgm:cxnLst>
    <dgm:cxn modelId="{D14EC3CC-70E6-4785-9A69-28E28FD5A911}" srcId="{E00DAF43-A113-4A55-8FF1-C83048F0CF5A}" destId="{DE7C834D-9749-42EC-A42E-D85E95577600}" srcOrd="0" destOrd="0" parTransId="{05B13AD8-AFDF-4F0E-91BD-591BF3BC72F0}" sibTransId="{8CB7179C-AAF2-4284-AF53-9BD8F3669890}"/>
    <dgm:cxn modelId="{70BE04EA-63E3-4224-AA27-B7D476FAE970}" type="presOf" srcId="{F203D1F6-02DE-43A2-A6DA-752068B86737}" destId="{9349DF57-7080-47A0-81CA-81120BA4DC16}" srcOrd="0" destOrd="0" presId="urn:microsoft.com/office/officeart/2005/8/layout/target3"/>
    <dgm:cxn modelId="{F38A9946-2D41-4CE6-8DC3-8E428F6E7421}" type="presOf" srcId="{1F7EB7DE-92CE-4458-AA46-929A12110DF2}" destId="{3377EE30-47DC-4046-996C-DBE08C60D144}" srcOrd="0" destOrd="2" presId="urn:microsoft.com/office/officeart/2005/8/layout/target3"/>
    <dgm:cxn modelId="{4B4C72BB-6403-4B1A-BC8A-3E3E6BCBA10D}" type="presOf" srcId="{DC0965BA-D3EF-4FEA-AE8D-BB11CD1FFC7D}" destId="{D05205A3-CA49-498F-8FB9-D5F4FA3115D3}" srcOrd="1" destOrd="0" presId="urn:microsoft.com/office/officeart/2005/8/layout/target3"/>
    <dgm:cxn modelId="{8981979E-FA80-4ED9-8DFF-F7E709F5DD98}" type="presOf" srcId="{D3670859-B37B-423A-B638-154E141E47C9}" destId="{58C26D15-DFF7-4BE6-B023-B9FE117E9133}" srcOrd="1" destOrd="0" presId="urn:microsoft.com/office/officeart/2005/8/layout/target3"/>
    <dgm:cxn modelId="{5DAA4E38-A49A-4529-B155-6348D9B882F9}" srcId="{EDF51790-E30D-4966-9FDC-9C6B0112C22E}" destId="{D3670859-B37B-423A-B638-154E141E47C9}" srcOrd="2" destOrd="0" parTransId="{27EACD1A-6571-4F2D-ADB1-808CBCBF4D89}" sibTransId="{528D5DCB-6004-4E40-BA34-D9F924C0A6CE}"/>
    <dgm:cxn modelId="{3C3CE33B-7428-4FCB-87E9-ED06BCE689E1}" type="presOf" srcId="{C11E5D4C-4648-4729-94BB-B21B2BA0AB80}" destId="{3377EE30-47DC-4046-996C-DBE08C60D144}" srcOrd="0" destOrd="0" presId="urn:microsoft.com/office/officeart/2005/8/layout/target3"/>
    <dgm:cxn modelId="{AD619FA5-1CAE-4480-9F7D-4BB97DB99ECA}" srcId="{EDF51790-E30D-4966-9FDC-9C6B0112C22E}" destId="{DC0965BA-D3EF-4FEA-AE8D-BB11CD1FFC7D}" srcOrd="1" destOrd="0" parTransId="{119ADFF8-36DD-45C3-ADE4-5EA5C7A28DA1}" sibTransId="{F8D8595E-E8E3-4AC9-9410-E289A892B739}"/>
    <dgm:cxn modelId="{14BE0FAF-7EF3-42CA-BF63-FE2AF33A665C}" type="presOf" srcId="{E00DAF43-A113-4A55-8FF1-C83048F0CF5A}" destId="{9E93D8BC-AE0D-41C5-BC17-1A7464788CAB}" srcOrd="0" destOrd="0" presId="urn:microsoft.com/office/officeart/2005/8/layout/target3"/>
    <dgm:cxn modelId="{64DD940C-F78D-4D2F-BD2B-CA1975FA99CF}" type="presOf" srcId="{0BBF2753-EF3F-4A06-86BF-1B21BA51A849}" destId="{9349DF57-7080-47A0-81CA-81120BA4DC16}" srcOrd="0" destOrd="2" presId="urn:microsoft.com/office/officeart/2005/8/layout/target3"/>
    <dgm:cxn modelId="{C96D5218-2B9F-4E40-AE2F-83D428FF926B}" type="presOf" srcId="{DE7C834D-9749-42EC-A42E-D85E95577600}" destId="{817EFADC-CED8-4EDD-AF38-1F149200A251}" srcOrd="0" destOrd="0" presId="urn:microsoft.com/office/officeart/2005/8/layout/target3"/>
    <dgm:cxn modelId="{43ACD6A9-0DDD-4B06-8B31-EA76D86EC7FB}" srcId="{EDF51790-E30D-4966-9FDC-9C6B0112C22E}" destId="{E00DAF43-A113-4A55-8FF1-C83048F0CF5A}" srcOrd="0" destOrd="0" parTransId="{32654402-0CAE-47B5-84A0-6FE31C93CB87}" sibTransId="{6FE0FC1C-410E-4A50-B35C-06893AB7A15A}"/>
    <dgm:cxn modelId="{388B23C8-E1AB-43F8-8E0B-0B33F0EE16F1}" type="presOf" srcId="{9B311909-1596-4A83-8316-CEFFDB5832BC}" destId="{3377EE30-47DC-4046-996C-DBE08C60D144}" srcOrd="0" destOrd="1" presId="urn:microsoft.com/office/officeart/2005/8/layout/target3"/>
    <dgm:cxn modelId="{AB949BA3-E6E9-4B10-9D0A-7E87F950233B}" srcId="{DC0965BA-D3EF-4FEA-AE8D-BB11CD1FFC7D}" destId="{67436502-C3EB-4587-BABE-B136BAE29784}" srcOrd="1" destOrd="0" parTransId="{2FB357CE-76B4-46B4-9397-BF49D8DA91DE}" sibTransId="{B0331150-C91C-4DB4-9688-C4AC4515B3FD}"/>
    <dgm:cxn modelId="{33EA0A4B-CD28-4DDD-BAF2-852C083C230F}" srcId="{DC0965BA-D3EF-4FEA-AE8D-BB11CD1FFC7D}" destId="{0BBF2753-EF3F-4A06-86BF-1B21BA51A849}" srcOrd="2" destOrd="0" parTransId="{53888C55-DCC8-4614-8867-FA82DA65FD7A}" sibTransId="{43265F33-DCB0-4BB5-AD77-74FF44E464E7}"/>
    <dgm:cxn modelId="{26325731-288D-4763-9E8D-157E48B8731F}" type="presOf" srcId="{EDF51790-E30D-4966-9FDC-9C6B0112C22E}" destId="{47A791B8-8133-4F8D-8311-6C90B74DCBB0}" srcOrd="0" destOrd="0" presId="urn:microsoft.com/office/officeart/2005/8/layout/target3"/>
    <dgm:cxn modelId="{5B295E07-41F6-4990-91BF-370B6E00906F}" type="presOf" srcId="{67436502-C3EB-4587-BABE-B136BAE29784}" destId="{9349DF57-7080-47A0-81CA-81120BA4DC16}" srcOrd="0" destOrd="1" presId="urn:microsoft.com/office/officeart/2005/8/layout/target3"/>
    <dgm:cxn modelId="{1E7085AE-E218-4481-BCB0-A4A4A8404F1D}" srcId="{D3670859-B37B-423A-B638-154E141E47C9}" destId="{C11E5D4C-4648-4729-94BB-B21B2BA0AB80}" srcOrd="0" destOrd="0" parTransId="{CCC0153D-4AA1-4849-9EA6-C942678553BD}" sibTransId="{B63BFA5B-0F47-475C-9B58-80099A9FA841}"/>
    <dgm:cxn modelId="{E6F598FA-EA6B-447F-A6A7-CB53B3BAA9B6}" type="presOf" srcId="{E00DAF43-A113-4A55-8FF1-C83048F0CF5A}" destId="{7C1B391A-B387-4F8D-9B98-01368A61F03D}" srcOrd="1" destOrd="0" presId="urn:microsoft.com/office/officeart/2005/8/layout/target3"/>
    <dgm:cxn modelId="{FC12C78B-73B0-4C05-BE99-6C0F1CD61AB1}" srcId="{D3670859-B37B-423A-B638-154E141E47C9}" destId="{9B311909-1596-4A83-8316-CEFFDB5832BC}" srcOrd="1" destOrd="0" parTransId="{2747F25D-789A-434A-B941-F8BD7102D80F}" sibTransId="{3C05F41A-83CA-4F60-BA5B-C520F4D7508B}"/>
    <dgm:cxn modelId="{256C4F10-34BC-4E0B-90AB-E72ADAF054C5}" type="presOf" srcId="{DC0965BA-D3EF-4FEA-AE8D-BB11CD1FFC7D}" destId="{94348D74-BCDC-49C5-AA4E-68D8327943D9}" srcOrd="0" destOrd="0" presId="urn:microsoft.com/office/officeart/2005/8/layout/target3"/>
    <dgm:cxn modelId="{943512BA-6B25-479B-BD08-116192DE5A45}" srcId="{D3670859-B37B-423A-B638-154E141E47C9}" destId="{1F7EB7DE-92CE-4458-AA46-929A12110DF2}" srcOrd="2" destOrd="0" parTransId="{D8B948EF-0368-4579-B299-5CCB2BC18887}" sibTransId="{F5C84361-2BCC-4E63-A510-D6F0748A50FA}"/>
    <dgm:cxn modelId="{6E599602-E872-4651-AB21-542BAE7DC0BE}" srcId="{E00DAF43-A113-4A55-8FF1-C83048F0CF5A}" destId="{6D8FB07E-E66F-4DE3-94C6-889F76C8E6C8}" srcOrd="1" destOrd="0" parTransId="{53D349FB-7180-49B9-9C03-7A73BCC89412}" sibTransId="{D6F9CD18-7C43-4B35-9F3D-805D4E210635}"/>
    <dgm:cxn modelId="{4D738E87-2FEF-4584-8900-7B77C95C38E3}" type="presOf" srcId="{D3670859-B37B-423A-B638-154E141E47C9}" destId="{E935F97C-5640-4BB4-8A56-B0CDB28DD623}" srcOrd="0" destOrd="0" presId="urn:microsoft.com/office/officeart/2005/8/layout/target3"/>
    <dgm:cxn modelId="{E6EEA081-B3E5-4906-B8CB-259097364A64}" type="presOf" srcId="{6D8FB07E-E66F-4DE3-94C6-889F76C8E6C8}" destId="{817EFADC-CED8-4EDD-AF38-1F149200A251}" srcOrd="0" destOrd="1" presId="urn:microsoft.com/office/officeart/2005/8/layout/target3"/>
    <dgm:cxn modelId="{72B910A0-0364-4F91-9364-14019191D785}" srcId="{DC0965BA-D3EF-4FEA-AE8D-BB11CD1FFC7D}" destId="{F203D1F6-02DE-43A2-A6DA-752068B86737}" srcOrd="0" destOrd="0" parTransId="{4B5C1BD6-F4FB-4608-AB26-04258B56DD54}" sibTransId="{7165118D-6D8C-4CBD-B585-1D8FCA620CCF}"/>
    <dgm:cxn modelId="{BAB36F4D-3CBC-48A7-A55C-CE42AA55AC87}" type="presParOf" srcId="{47A791B8-8133-4F8D-8311-6C90B74DCBB0}" destId="{6D44D433-BDD8-4C7F-99D7-97D61EE044A1}" srcOrd="0" destOrd="0" presId="urn:microsoft.com/office/officeart/2005/8/layout/target3"/>
    <dgm:cxn modelId="{D5C51EB4-388D-4843-A7B0-DE17BBAB0EBD}" type="presParOf" srcId="{47A791B8-8133-4F8D-8311-6C90B74DCBB0}" destId="{79201FED-4911-4654-A41F-738D1C5927DB}" srcOrd="1" destOrd="0" presId="urn:microsoft.com/office/officeart/2005/8/layout/target3"/>
    <dgm:cxn modelId="{0D2AB745-9537-45DB-8751-9B76FFBFF903}" type="presParOf" srcId="{47A791B8-8133-4F8D-8311-6C90B74DCBB0}" destId="{9E93D8BC-AE0D-41C5-BC17-1A7464788CAB}" srcOrd="2" destOrd="0" presId="urn:microsoft.com/office/officeart/2005/8/layout/target3"/>
    <dgm:cxn modelId="{BCA345D4-AEDC-4E59-ACDF-157F901B081B}" type="presParOf" srcId="{47A791B8-8133-4F8D-8311-6C90B74DCBB0}" destId="{8A33D07B-CDA1-4432-9BE3-8883277CCCBE}" srcOrd="3" destOrd="0" presId="urn:microsoft.com/office/officeart/2005/8/layout/target3"/>
    <dgm:cxn modelId="{96894C38-ECB9-4540-A556-AC8BCE44083E}" type="presParOf" srcId="{47A791B8-8133-4F8D-8311-6C90B74DCBB0}" destId="{077B3F8F-DFE1-48A7-A8CD-482ACB78F48E}" srcOrd="4" destOrd="0" presId="urn:microsoft.com/office/officeart/2005/8/layout/target3"/>
    <dgm:cxn modelId="{94FEFB19-667B-416E-B2FF-7F23D61BB7A3}" type="presParOf" srcId="{47A791B8-8133-4F8D-8311-6C90B74DCBB0}" destId="{94348D74-BCDC-49C5-AA4E-68D8327943D9}" srcOrd="5" destOrd="0" presId="urn:microsoft.com/office/officeart/2005/8/layout/target3"/>
    <dgm:cxn modelId="{3DCAB3D8-4ABC-4C91-883A-6CFAB9A711CA}" type="presParOf" srcId="{47A791B8-8133-4F8D-8311-6C90B74DCBB0}" destId="{1D528CE9-874E-4784-A611-74F4DC75D274}" srcOrd="6" destOrd="0" presId="urn:microsoft.com/office/officeart/2005/8/layout/target3"/>
    <dgm:cxn modelId="{8F922DD4-28C1-43CB-B1A0-51B580BCA51A}" type="presParOf" srcId="{47A791B8-8133-4F8D-8311-6C90B74DCBB0}" destId="{3D1F4E8C-C398-46BA-987E-F2DFE4C40249}" srcOrd="7" destOrd="0" presId="urn:microsoft.com/office/officeart/2005/8/layout/target3"/>
    <dgm:cxn modelId="{F443BFA9-0967-4B93-A9EB-4622A618F5F8}" type="presParOf" srcId="{47A791B8-8133-4F8D-8311-6C90B74DCBB0}" destId="{E935F97C-5640-4BB4-8A56-B0CDB28DD623}" srcOrd="8" destOrd="0" presId="urn:microsoft.com/office/officeart/2005/8/layout/target3"/>
    <dgm:cxn modelId="{2A5AC018-EA4E-4C5E-BAAB-6662A10DEF0E}" type="presParOf" srcId="{47A791B8-8133-4F8D-8311-6C90B74DCBB0}" destId="{7C1B391A-B387-4F8D-9B98-01368A61F03D}" srcOrd="9" destOrd="0" presId="urn:microsoft.com/office/officeart/2005/8/layout/target3"/>
    <dgm:cxn modelId="{BD2E9D2B-58EE-4E99-868D-0ADBF59E7904}" type="presParOf" srcId="{47A791B8-8133-4F8D-8311-6C90B74DCBB0}" destId="{817EFADC-CED8-4EDD-AF38-1F149200A251}" srcOrd="10" destOrd="0" presId="urn:microsoft.com/office/officeart/2005/8/layout/target3"/>
    <dgm:cxn modelId="{F2041446-D3FF-4130-8C6F-0B3C23C8CCF0}" type="presParOf" srcId="{47A791B8-8133-4F8D-8311-6C90B74DCBB0}" destId="{D05205A3-CA49-498F-8FB9-D5F4FA3115D3}" srcOrd="11" destOrd="0" presId="urn:microsoft.com/office/officeart/2005/8/layout/target3"/>
    <dgm:cxn modelId="{81383749-901D-4183-9DBB-97933DEA3763}" type="presParOf" srcId="{47A791B8-8133-4F8D-8311-6C90B74DCBB0}" destId="{9349DF57-7080-47A0-81CA-81120BA4DC16}" srcOrd="12" destOrd="0" presId="urn:microsoft.com/office/officeart/2005/8/layout/target3"/>
    <dgm:cxn modelId="{E5F21394-A43D-426D-B08A-F84C51A1AAE2}" type="presParOf" srcId="{47A791B8-8133-4F8D-8311-6C90B74DCBB0}" destId="{58C26D15-DFF7-4BE6-B023-B9FE117E9133}" srcOrd="13" destOrd="0" presId="urn:microsoft.com/office/officeart/2005/8/layout/target3"/>
    <dgm:cxn modelId="{9C48603F-ADAB-47D6-821B-03226F1095F4}" type="presParOf" srcId="{47A791B8-8133-4F8D-8311-6C90B74DCBB0}" destId="{3377EE30-47DC-4046-996C-DBE08C60D144}"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7ACC51-140C-4C3B-916A-71497D79B2FB}"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fr-FR"/>
        </a:p>
      </dgm:t>
    </dgm:pt>
    <dgm:pt modelId="{70FC9E5F-776F-46A3-A10A-380489969CD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dirty="0" smtClean="0">
              <a:latin typeface="+mn-lt"/>
              <a:ea typeface="Times New Roman" panose="02020603050405020304" pitchFamily="18" charset="0"/>
              <a:cs typeface="Arial" panose="020B0604020202020204" pitchFamily="34" charset="0"/>
            </a:rPr>
            <a:t>Au niveau politique </a:t>
          </a:r>
          <a:endParaRPr lang="fr-FR" sz="2400" b="1" dirty="0">
            <a:latin typeface="+mn-lt"/>
            <a:ea typeface="Times New Roman" panose="02020603050405020304" pitchFamily="18" charset="0"/>
            <a:cs typeface="Arial" panose="020B0604020202020204" pitchFamily="34" charset="0"/>
          </a:endParaRPr>
        </a:p>
      </dgm:t>
    </dgm:pt>
    <dgm:pt modelId="{033A68E6-484A-4E65-B4CB-73DAB51CFE37}" type="parTrans" cxnId="{62C39213-612B-4A89-B621-EB89FC4B11A3}">
      <dgm:prSet/>
      <dgm:spPr/>
      <dgm:t>
        <a:bodyPr/>
        <a:lstStyle/>
        <a:p>
          <a:endParaRPr lang="fr-FR" sz="1600" b="1" i="0" u="none">
            <a:solidFill>
              <a:schemeClr val="tx1"/>
            </a:solidFill>
            <a:latin typeface="+mn-lt"/>
          </a:endParaRPr>
        </a:p>
      </dgm:t>
    </dgm:pt>
    <dgm:pt modelId="{6ADFE4D3-4CDC-4D31-8275-2AD87B6094A5}" type="sibTrans" cxnId="{62C39213-612B-4A89-B621-EB89FC4B11A3}">
      <dgm:prSet/>
      <dgm:spPr/>
      <dgm:t>
        <a:bodyPr/>
        <a:lstStyle/>
        <a:p>
          <a:endParaRPr lang="fr-FR" sz="1600" b="1" i="0" u="none">
            <a:solidFill>
              <a:schemeClr val="tx1"/>
            </a:solidFill>
            <a:latin typeface="+mn-lt"/>
          </a:endParaRPr>
        </a:p>
      </dgm:t>
    </dgm:pt>
    <dgm:pt modelId="{31554DF8-63F0-455B-861C-64220C825D17}">
      <dgm:prSet phldrT="[Texte]" custT="1"/>
      <dgm:spPr/>
      <dgm:t>
        <a:bodyPr/>
        <a:lstStyle/>
        <a:p>
          <a:pPr marL="180975" indent="-180975" defTabSz="914400">
            <a:lnSpc>
              <a:spcPct val="100000"/>
            </a:lnSpc>
            <a:spcBef>
              <a:spcPts val="0"/>
            </a:spcBef>
            <a:spcAft>
              <a:spcPts val="0"/>
            </a:spcAft>
            <a:buNone/>
            <a:tabLst>
              <a:tab pos="180975" algn="l"/>
            </a:tabLst>
          </a:pPr>
          <a:r>
            <a:rPr lang="fr-FR" sz="1600" dirty="0" smtClean="0">
              <a:latin typeface="+mn-lt"/>
              <a:ea typeface="Times New Roman" panose="02020603050405020304" pitchFamily="18" charset="0"/>
              <a:cs typeface="Arial" panose="020B0604020202020204" pitchFamily="34" charset="0"/>
            </a:rPr>
            <a:t>Engagement Royal (INDH, protection Sociale…)</a:t>
          </a:r>
          <a:endParaRPr lang="fr-FR" sz="1600" b="0" i="0" u="none" dirty="0">
            <a:latin typeface="+mn-lt"/>
          </a:endParaRPr>
        </a:p>
      </dgm:t>
    </dgm:pt>
    <dgm:pt modelId="{1A7BCC4A-7C1D-478E-B440-C163C34BC74C}" type="parTrans" cxnId="{DB103E89-6757-49EA-B37A-71541598BA02}">
      <dgm:prSet/>
      <dgm:spPr/>
      <dgm:t>
        <a:bodyPr/>
        <a:lstStyle/>
        <a:p>
          <a:endParaRPr lang="fr-FR" sz="1600" b="1" i="0" u="none">
            <a:solidFill>
              <a:schemeClr val="tx1"/>
            </a:solidFill>
            <a:latin typeface="+mn-lt"/>
          </a:endParaRPr>
        </a:p>
      </dgm:t>
    </dgm:pt>
    <dgm:pt modelId="{D464BACF-908C-4581-AF82-25F405E4D189}" type="sibTrans" cxnId="{DB103E89-6757-49EA-B37A-71541598BA02}">
      <dgm:prSet/>
      <dgm:spPr/>
      <dgm:t>
        <a:bodyPr/>
        <a:lstStyle/>
        <a:p>
          <a:endParaRPr lang="fr-FR" sz="1600" b="1" i="0" u="none">
            <a:solidFill>
              <a:schemeClr val="tx1"/>
            </a:solidFill>
            <a:latin typeface="+mn-lt"/>
          </a:endParaRPr>
        </a:p>
      </dgm:t>
    </dgm:pt>
    <dgm:pt modelId="{532A5E23-241B-4040-BCC7-D04A6152114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dirty="0" smtClean="0">
              <a:latin typeface="+mn-lt"/>
              <a:ea typeface="Times New Roman" panose="02020603050405020304" pitchFamily="18" charset="0"/>
              <a:cs typeface="Arial" panose="020B0604020202020204" pitchFamily="34" charset="0"/>
            </a:rPr>
            <a:t>Au niveau législatif et réglementaire  </a:t>
          </a:r>
        </a:p>
        <a:p>
          <a:pPr marL="0" indent="0" defTabSz="914400">
            <a:lnSpc>
              <a:spcPct val="100000"/>
            </a:lnSpc>
            <a:spcBef>
              <a:spcPts val="0"/>
            </a:spcBef>
            <a:spcAft>
              <a:spcPts val="0"/>
            </a:spcAft>
            <a:buNone/>
          </a:pPr>
          <a:endParaRPr lang="fr-FR" sz="1600" b="1" i="0" u="none" dirty="0">
            <a:latin typeface="+mn-lt"/>
          </a:endParaRPr>
        </a:p>
      </dgm:t>
    </dgm:pt>
    <dgm:pt modelId="{FF91E542-1EF0-4D4F-AF22-28BDD368DFE3}" type="parTrans" cxnId="{BDC2A399-1B94-4C32-9951-1B3288E1D1F0}">
      <dgm:prSet/>
      <dgm:spPr/>
      <dgm:t>
        <a:bodyPr/>
        <a:lstStyle/>
        <a:p>
          <a:endParaRPr lang="fr-FR" sz="1600" b="1" i="0" u="none">
            <a:solidFill>
              <a:schemeClr val="tx1"/>
            </a:solidFill>
            <a:latin typeface="+mn-lt"/>
          </a:endParaRPr>
        </a:p>
      </dgm:t>
    </dgm:pt>
    <dgm:pt modelId="{6B5A7D87-7EA1-4548-B284-2AD628283FB0}" type="sibTrans" cxnId="{BDC2A399-1B94-4C32-9951-1B3288E1D1F0}">
      <dgm:prSet/>
      <dgm:spPr/>
      <dgm:t>
        <a:bodyPr/>
        <a:lstStyle/>
        <a:p>
          <a:endParaRPr lang="fr-FR" sz="1600" b="1" i="0" u="none">
            <a:solidFill>
              <a:schemeClr val="tx1"/>
            </a:solidFill>
            <a:latin typeface="+mn-lt"/>
          </a:endParaRPr>
        </a:p>
      </dgm:t>
    </dgm:pt>
    <dgm:pt modelId="{27C074A2-D81C-46CF-9596-1840F4F13F63}">
      <dgm:prSet phldrT="[Texte]" custT="1"/>
      <dgm:spPr/>
      <dgm:t>
        <a:bodyPr/>
        <a:lstStyle/>
        <a:p>
          <a:r>
            <a:rPr lang="fr-FR" sz="1600" dirty="0" smtClean="0">
              <a:latin typeface="+mn-lt"/>
              <a:ea typeface="Times New Roman" panose="02020603050405020304" pitchFamily="18" charset="0"/>
              <a:cs typeface="Arial" panose="020B0604020202020204" pitchFamily="34" charset="0"/>
            </a:rPr>
            <a:t>Conventions internationales relative au droits des personnes handicapées ratifiée par le royaume du Maroc (article 24)</a:t>
          </a:r>
          <a:endParaRPr lang="fr-FR" sz="1600" b="1" i="0" u="none" dirty="0">
            <a:latin typeface="+mn-lt"/>
          </a:endParaRPr>
        </a:p>
      </dgm:t>
    </dgm:pt>
    <dgm:pt modelId="{BC7EB666-3DA4-41C1-96B4-2517A179F9BB}" type="parTrans" cxnId="{20090FA7-F06A-43AB-BEFE-773B878FF8C3}">
      <dgm:prSet/>
      <dgm:spPr/>
      <dgm:t>
        <a:bodyPr/>
        <a:lstStyle/>
        <a:p>
          <a:endParaRPr lang="fr-FR" sz="1600" b="1" i="0" u="none">
            <a:solidFill>
              <a:schemeClr val="tx1"/>
            </a:solidFill>
            <a:latin typeface="+mn-lt"/>
          </a:endParaRPr>
        </a:p>
      </dgm:t>
    </dgm:pt>
    <dgm:pt modelId="{5DEB31C9-461C-4F03-AD8B-79A420FBA008}" type="sibTrans" cxnId="{20090FA7-F06A-43AB-BEFE-773B878FF8C3}">
      <dgm:prSet/>
      <dgm:spPr/>
      <dgm:t>
        <a:bodyPr/>
        <a:lstStyle/>
        <a:p>
          <a:endParaRPr lang="fr-FR" sz="1600" b="1" i="0" u="none">
            <a:solidFill>
              <a:schemeClr val="tx1"/>
            </a:solidFill>
            <a:latin typeface="+mn-lt"/>
          </a:endParaRPr>
        </a:p>
      </dgm:t>
    </dgm:pt>
    <dgm:pt modelId="{9589429A-ADD3-40B3-9BC5-8EA61CFE1D2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dirty="0" smtClean="0">
              <a:latin typeface="+mn-lt"/>
              <a:ea typeface="Times New Roman" panose="02020603050405020304" pitchFamily="18" charset="0"/>
              <a:cs typeface="Arial" panose="020B0604020202020204" pitchFamily="34" charset="0"/>
            </a:rPr>
            <a:t>Au niveau  institutionnel</a:t>
          </a:r>
          <a:r>
            <a:rPr lang="fr-FR" sz="2400" b="1" i="0" u="none" strike="sngStrike" dirty="0" smtClean="0">
              <a:latin typeface="+mn-lt"/>
            </a:rPr>
            <a:t> </a:t>
          </a:r>
          <a:endParaRPr lang="fr-FR" sz="2400" b="1" i="0" u="none" strike="sngStrike" dirty="0">
            <a:latin typeface="+mn-lt"/>
          </a:endParaRPr>
        </a:p>
      </dgm:t>
    </dgm:pt>
    <dgm:pt modelId="{E035A7EC-2E55-4CEC-8A8C-1B92494B548D}" type="parTrans" cxnId="{28FAFE06-B2EA-460E-A088-8C642559920B}">
      <dgm:prSet/>
      <dgm:spPr/>
      <dgm:t>
        <a:bodyPr/>
        <a:lstStyle/>
        <a:p>
          <a:endParaRPr lang="fr-FR" sz="1600" b="1" i="0" u="none">
            <a:solidFill>
              <a:schemeClr val="tx1"/>
            </a:solidFill>
            <a:latin typeface="+mn-lt"/>
          </a:endParaRPr>
        </a:p>
      </dgm:t>
    </dgm:pt>
    <dgm:pt modelId="{C50751A0-8954-4B9E-AD71-FAA783536D85}" type="sibTrans" cxnId="{28FAFE06-B2EA-460E-A088-8C642559920B}">
      <dgm:prSet/>
      <dgm:spPr/>
      <dgm:t>
        <a:bodyPr/>
        <a:lstStyle/>
        <a:p>
          <a:endParaRPr lang="fr-FR" sz="1600" b="1" i="0" u="none">
            <a:solidFill>
              <a:schemeClr val="tx1"/>
            </a:solidFill>
            <a:latin typeface="+mn-lt"/>
          </a:endParaRPr>
        </a:p>
      </dgm:t>
    </dgm:pt>
    <dgm:pt modelId="{ADB07F9D-AEE0-4637-8FD8-649C3FF981F9}">
      <dgm:prSet phldrT="[Texte]" custT="1"/>
      <dgm:spPr/>
      <dgm:t>
        <a:bodyPr/>
        <a:lstStyle/>
        <a:p>
          <a:pPr marL="180975" indent="-180975" defTabSz="711200">
            <a:lnSpc>
              <a:spcPct val="90000"/>
            </a:lnSpc>
            <a:spcBef>
              <a:spcPct val="0"/>
            </a:spcBef>
            <a:spcAft>
              <a:spcPct val="15000"/>
            </a:spcAft>
            <a:buNone/>
          </a:pPr>
          <a:r>
            <a:rPr lang="fr-FR" sz="1600" dirty="0" smtClean="0">
              <a:latin typeface="+mn-lt"/>
              <a:ea typeface="Times New Roman" panose="02020603050405020304" pitchFamily="18" charset="0"/>
              <a:cs typeface="Arial" panose="020B0604020202020204" pitchFamily="34" charset="0"/>
            </a:rPr>
            <a:t>Stratégies nationales  sectorielles (Éducation: loi cadre 51/17, P4 &amp; P10, loi cadre 97/13 (2016) relative à la protection et promotion des droits des PSH (</a:t>
          </a:r>
          <a:r>
            <a:rPr lang="fr-FR" sz="1600" dirty="0" err="1" smtClean="0">
              <a:latin typeface="+mn-lt"/>
              <a:ea typeface="Times New Roman" panose="02020603050405020304" pitchFamily="18" charset="0"/>
              <a:cs typeface="Arial" panose="020B0604020202020204" pitchFamily="34" charset="0"/>
            </a:rPr>
            <a:t>chap</a:t>
          </a:r>
          <a:r>
            <a:rPr lang="fr-FR" sz="1600" dirty="0" smtClean="0">
              <a:latin typeface="+mn-lt"/>
              <a:ea typeface="Times New Roman" panose="02020603050405020304" pitchFamily="18" charset="0"/>
              <a:cs typeface="Arial" panose="020B0604020202020204" pitchFamily="34" charset="0"/>
            </a:rPr>
            <a:t> III, articles 11, 12 et 13), Solidarité (loi 132 contre la violence, Santé, ….)</a:t>
          </a:r>
          <a:endParaRPr lang="fr-FR" sz="1600" dirty="0">
            <a:latin typeface="+mn-lt"/>
            <a:ea typeface="Times New Roman" panose="02020603050405020304" pitchFamily="18" charset="0"/>
            <a:cs typeface="Arial" panose="020B0604020202020204" pitchFamily="34" charset="0"/>
          </a:endParaRPr>
        </a:p>
      </dgm:t>
    </dgm:pt>
    <dgm:pt modelId="{A95D31A9-7675-4E62-BC88-3CF2FC617503}" type="parTrans" cxnId="{029EB2AB-038D-403B-9EBF-9FB03C4D2915}">
      <dgm:prSet/>
      <dgm:spPr/>
      <dgm:t>
        <a:bodyPr/>
        <a:lstStyle/>
        <a:p>
          <a:endParaRPr lang="fr-FR" sz="1600" b="1" i="0" u="none">
            <a:solidFill>
              <a:schemeClr val="tx1"/>
            </a:solidFill>
            <a:latin typeface="+mn-lt"/>
          </a:endParaRPr>
        </a:p>
      </dgm:t>
    </dgm:pt>
    <dgm:pt modelId="{7BF962E1-C0BA-4C8A-8EC2-878306DB8822}" type="sibTrans" cxnId="{029EB2AB-038D-403B-9EBF-9FB03C4D2915}">
      <dgm:prSet/>
      <dgm:spPr/>
      <dgm:t>
        <a:bodyPr/>
        <a:lstStyle/>
        <a:p>
          <a:endParaRPr lang="fr-FR" sz="1600" b="1" i="0" u="none">
            <a:solidFill>
              <a:schemeClr val="tx1"/>
            </a:solidFill>
            <a:latin typeface="+mn-lt"/>
          </a:endParaRPr>
        </a:p>
      </dgm:t>
    </dgm:pt>
    <dgm:pt modelId="{E744A092-D397-4418-A88E-018E9924403A}">
      <dgm:prSet custT="1"/>
      <dgm:spPr/>
      <dgm:t>
        <a:bodyPr/>
        <a:lstStyle/>
        <a:p>
          <a:r>
            <a:rPr lang="fr-FR" sz="1600" dirty="0" smtClean="0">
              <a:latin typeface="+mn-lt"/>
              <a:ea typeface="Times New Roman" panose="02020603050405020304" pitchFamily="18" charset="0"/>
              <a:cs typeface="Arial" panose="020B0604020202020204" pitchFamily="34" charset="0"/>
            </a:rPr>
            <a:t>Législation nationale (Nouvelle constitution 2011 (préambule et article 34, ..)</a:t>
          </a:r>
          <a:endParaRPr lang="fr-FR" sz="1600" dirty="0">
            <a:latin typeface="+mn-lt"/>
            <a:ea typeface="Times New Roman" panose="02020603050405020304" pitchFamily="18" charset="0"/>
            <a:cs typeface="Arial" panose="020B0604020202020204" pitchFamily="34" charset="0"/>
          </a:endParaRPr>
        </a:p>
      </dgm:t>
    </dgm:pt>
    <dgm:pt modelId="{782568CE-166C-4387-B2E8-D2937DF951EC}" type="parTrans" cxnId="{DAA64E1F-37E2-4313-83FB-8C94C5DA198C}">
      <dgm:prSet/>
      <dgm:spPr/>
      <dgm:t>
        <a:bodyPr/>
        <a:lstStyle/>
        <a:p>
          <a:endParaRPr lang="fr-FR" sz="1600">
            <a:latin typeface="+mn-lt"/>
          </a:endParaRPr>
        </a:p>
      </dgm:t>
    </dgm:pt>
    <dgm:pt modelId="{62F4AE79-CD13-4336-BDF1-617AFF39B3FB}" type="sibTrans" cxnId="{DAA64E1F-37E2-4313-83FB-8C94C5DA198C}">
      <dgm:prSet/>
      <dgm:spPr/>
      <dgm:t>
        <a:bodyPr/>
        <a:lstStyle/>
        <a:p>
          <a:endParaRPr lang="fr-FR" sz="1600">
            <a:latin typeface="+mn-lt"/>
          </a:endParaRPr>
        </a:p>
      </dgm:t>
    </dgm:pt>
    <dgm:pt modelId="{DD998895-15E5-49B8-B260-C68D6A14BBDE}">
      <dgm:prSet custT="1"/>
      <dgm:spPr/>
      <dgm:t>
        <a:bodyPr/>
        <a:lstStyle/>
        <a:p>
          <a:pPr marL="180975" marR="0" indent="-180975" defTabSz="914400" eaLnBrk="1" fontAlgn="auto" latinLnBrk="0" hangingPunct="1">
            <a:lnSpc>
              <a:spcPct val="100000"/>
            </a:lnSpc>
            <a:spcBef>
              <a:spcPts val="0"/>
            </a:spcBef>
            <a:spcAft>
              <a:spcPts val="0"/>
            </a:spcAft>
            <a:buClrTx/>
            <a:buSzTx/>
            <a:buFontTx/>
            <a:buNone/>
            <a:tabLst/>
            <a:defRPr/>
          </a:pPr>
          <a:r>
            <a:rPr lang="fr-FR" sz="1600" dirty="0" smtClean="0">
              <a:latin typeface="+mn-lt"/>
              <a:ea typeface="Times New Roman" panose="02020603050405020304" pitchFamily="18" charset="0"/>
              <a:cs typeface="Arial" panose="020B0604020202020204" pitchFamily="34" charset="0"/>
            </a:rPr>
            <a:t>Territorialisation de l’action publique (Régionalisation avancée)</a:t>
          </a:r>
          <a:endParaRPr lang="fr-FR" sz="1600" dirty="0">
            <a:latin typeface="+mn-lt"/>
            <a:ea typeface="Times New Roman" panose="02020603050405020304" pitchFamily="18" charset="0"/>
            <a:cs typeface="Arial" panose="020B0604020202020204" pitchFamily="34" charset="0"/>
          </a:endParaRPr>
        </a:p>
      </dgm:t>
    </dgm:pt>
    <dgm:pt modelId="{E874750C-6089-4723-BA2F-14CBDDAA2063}" type="parTrans" cxnId="{BA99A23F-4B5D-49E5-9524-0604666074C8}">
      <dgm:prSet/>
      <dgm:spPr/>
      <dgm:t>
        <a:bodyPr/>
        <a:lstStyle/>
        <a:p>
          <a:endParaRPr lang="fr-FR" sz="1600">
            <a:latin typeface="+mn-lt"/>
          </a:endParaRPr>
        </a:p>
      </dgm:t>
    </dgm:pt>
    <dgm:pt modelId="{06048B1D-AC20-4E73-B878-EC21919A6C79}" type="sibTrans" cxnId="{BA99A23F-4B5D-49E5-9524-0604666074C8}">
      <dgm:prSet/>
      <dgm:spPr/>
      <dgm:t>
        <a:bodyPr/>
        <a:lstStyle/>
        <a:p>
          <a:endParaRPr lang="fr-FR" sz="1600">
            <a:latin typeface="+mn-lt"/>
          </a:endParaRPr>
        </a:p>
      </dgm:t>
    </dgm:pt>
    <dgm:pt modelId="{A82D9316-8611-4F6B-B94D-E1E10D857A63}">
      <dgm:prSet custT="1"/>
      <dgm:spPr/>
      <dgm:t>
        <a:bodyPr/>
        <a:lstStyle/>
        <a:p>
          <a:pPr marL="180975" marR="0" indent="-180975" defTabSz="914400" eaLnBrk="1" fontAlgn="auto" latinLnBrk="0" hangingPunct="1">
            <a:lnSpc>
              <a:spcPct val="100000"/>
            </a:lnSpc>
            <a:spcBef>
              <a:spcPts val="0"/>
            </a:spcBef>
            <a:spcAft>
              <a:spcPts val="0"/>
            </a:spcAft>
            <a:buClrTx/>
            <a:buSzTx/>
            <a:buFontTx/>
            <a:buNone/>
            <a:tabLst/>
            <a:defRPr/>
          </a:pPr>
          <a:r>
            <a:rPr lang="fr-FR" sz="1600" dirty="0" smtClean="0">
              <a:latin typeface="+mn-lt"/>
              <a:ea typeface="Times New Roman" panose="02020603050405020304" pitchFamily="18" charset="0"/>
              <a:cs typeface="Arial" panose="020B0604020202020204" pitchFamily="34" charset="0"/>
            </a:rPr>
            <a:t>Stratégie de développement de l’UCA (université intelligente, responsabilité sociale) </a:t>
          </a:r>
          <a:endParaRPr lang="fr-FR" sz="1600" dirty="0">
            <a:latin typeface="+mn-lt"/>
            <a:ea typeface="Times New Roman" panose="02020603050405020304" pitchFamily="18" charset="0"/>
            <a:cs typeface="Arial" panose="020B0604020202020204" pitchFamily="34" charset="0"/>
          </a:endParaRPr>
        </a:p>
      </dgm:t>
    </dgm:pt>
    <dgm:pt modelId="{E2962FAD-F981-430C-8E52-6F0254D5DC82}" type="parTrans" cxnId="{96A9A2D6-CF98-4775-9104-8E2021666ED6}">
      <dgm:prSet/>
      <dgm:spPr/>
      <dgm:t>
        <a:bodyPr/>
        <a:lstStyle/>
        <a:p>
          <a:endParaRPr lang="fr-FR"/>
        </a:p>
      </dgm:t>
    </dgm:pt>
    <dgm:pt modelId="{9DCC03A3-FE9F-4887-8636-93239E6C1AE6}" type="sibTrans" cxnId="{96A9A2D6-CF98-4775-9104-8E2021666ED6}">
      <dgm:prSet/>
      <dgm:spPr/>
      <dgm:t>
        <a:bodyPr/>
        <a:lstStyle/>
        <a:p>
          <a:endParaRPr lang="fr-FR"/>
        </a:p>
      </dgm:t>
    </dgm:pt>
    <dgm:pt modelId="{BE31FB13-AC63-45B6-8C14-84A650BE1E4B}">
      <dgm:prSet phldrT="[Texte]" custT="1"/>
      <dgm:spPr/>
      <dgm:t>
        <a:bodyPr/>
        <a:lstStyle/>
        <a:p>
          <a:pPr marL="180975" indent="-180975" defTabSz="914400">
            <a:lnSpc>
              <a:spcPct val="100000"/>
            </a:lnSpc>
            <a:spcBef>
              <a:spcPts val="0"/>
            </a:spcBef>
            <a:spcAft>
              <a:spcPts val="0"/>
            </a:spcAft>
            <a:buNone/>
            <a:tabLst>
              <a:tab pos="180975" algn="l"/>
            </a:tabLst>
          </a:pPr>
          <a:r>
            <a:rPr lang="fr-FR" sz="1600" b="0" i="0" u="none" dirty="0" smtClean="0">
              <a:latin typeface="+mn-lt"/>
            </a:rPr>
            <a:t>Nouveau modèle de développement NMD 2021, notamment la renaissance éducative</a:t>
          </a:r>
          <a:endParaRPr lang="fr-FR" sz="1600" b="1" i="0" u="none" dirty="0">
            <a:latin typeface="+mn-lt"/>
          </a:endParaRPr>
        </a:p>
      </dgm:t>
    </dgm:pt>
    <dgm:pt modelId="{A7F2B67D-FA57-40EF-ADE3-DF11207C98A1}" type="parTrans" cxnId="{E86988EF-7CF1-4805-AE2A-4E92A30B7ED2}">
      <dgm:prSet/>
      <dgm:spPr/>
      <dgm:t>
        <a:bodyPr/>
        <a:lstStyle/>
        <a:p>
          <a:endParaRPr lang="fr-FR"/>
        </a:p>
      </dgm:t>
    </dgm:pt>
    <dgm:pt modelId="{532428B2-35EB-40FB-B6B0-E64ABB506B57}" type="sibTrans" cxnId="{E86988EF-7CF1-4805-AE2A-4E92A30B7ED2}">
      <dgm:prSet/>
      <dgm:spPr/>
      <dgm:t>
        <a:bodyPr/>
        <a:lstStyle/>
        <a:p>
          <a:endParaRPr lang="fr-FR"/>
        </a:p>
      </dgm:t>
    </dgm:pt>
    <dgm:pt modelId="{EAFB0DBF-19F0-4D71-B229-A6F43183139F}">
      <dgm:prSet phldrT="[Texte]" custT="1"/>
      <dgm:spPr/>
      <dgm:t>
        <a:bodyPr/>
        <a:lstStyle/>
        <a:p>
          <a:pPr marL="180975" indent="-180975" defTabSz="914400">
            <a:lnSpc>
              <a:spcPct val="100000"/>
            </a:lnSpc>
            <a:spcBef>
              <a:spcPts val="0"/>
            </a:spcBef>
            <a:spcAft>
              <a:spcPts val="0"/>
            </a:spcAft>
            <a:buNone/>
            <a:tabLst>
              <a:tab pos="180975" algn="l"/>
            </a:tabLst>
          </a:pPr>
          <a:r>
            <a:rPr lang="fr-FR" sz="1600" b="0" dirty="0" smtClean="0">
              <a:latin typeface="+mn-lt"/>
              <a:ea typeface="Times New Roman" panose="02020603050405020304" pitchFamily="18" charset="0"/>
              <a:cs typeface="Arial" panose="020B0604020202020204" pitchFamily="34" charset="0"/>
            </a:rPr>
            <a:t>Engagement du gouvernement, vision stratégique 2015-2030</a:t>
          </a:r>
          <a:endParaRPr lang="fr-FR" sz="1600" b="0" i="0" u="none" dirty="0">
            <a:latin typeface="+mn-lt"/>
          </a:endParaRPr>
        </a:p>
      </dgm:t>
    </dgm:pt>
    <dgm:pt modelId="{EE612C4E-1A82-432D-9369-DE67385F0A1C}" type="parTrans" cxnId="{B8EE4602-A87C-43E5-9C5D-0029F0D97473}">
      <dgm:prSet/>
      <dgm:spPr/>
      <dgm:t>
        <a:bodyPr/>
        <a:lstStyle/>
        <a:p>
          <a:endParaRPr lang="fr-FR"/>
        </a:p>
      </dgm:t>
    </dgm:pt>
    <dgm:pt modelId="{E81B6BFD-D09F-4578-875A-F4046B446CF8}" type="sibTrans" cxnId="{B8EE4602-A87C-43E5-9C5D-0029F0D97473}">
      <dgm:prSet/>
      <dgm:spPr/>
      <dgm:t>
        <a:bodyPr/>
        <a:lstStyle/>
        <a:p>
          <a:endParaRPr lang="fr-FR"/>
        </a:p>
      </dgm:t>
    </dgm:pt>
    <dgm:pt modelId="{B72862B7-0DEC-4CAE-81A9-17D1435DB704}" type="pres">
      <dgm:prSet presAssocID="{B87ACC51-140C-4C3B-916A-71497D79B2FB}" presName="Name0" presStyleCnt="0">
        <dgm:presLayoutVars>
          <dgm:dir/>
          <dgm:animLvl val="lvl"/>
          <dgm:resizeHandles val="exact"/>
        </dgm:presLayoutVars>
      </dgm:prSet>
      <dgm:spPr/>
      <dgm:t>
        <a:bodyPr/>
        <a:lstStyle/>
        <a:p>
          <a:endParaRPr lang="fr-FR"/>
        </a:p>
      </dgm:t>
    </dgm:pt>
    <dgm:pt modelId="{AE39A085-2C56-4493-9A2F-A7B713D48AD1}" type="pres">
      <dgm:prSet presAssocID="{70FC9E5F-776F-46A3-A10A-380489969CD0}" presName="linNode" presStyleCnt="0"/>
      <dgm:spPr/>
      <dgm:t>
        <a:bodyPr/>
        <a:lstStyle/>
        <a:p>
          <a:endParaRPr lang="fr-FR"/>
        </a:p>
      </dgm:t>
    </dgm:pt>
    <dgm:pt modelId="{616B7F33-A9BE-420A-B441-BB070AE07F15}" type="pres">
      <dgm:prSet presAssocID="{70FC9E5F-776F-46A3-A10A-380489969CD0}" presName="parentText" presStyleLbl="node1" presStyleIdx="0" presStyleCnt="3">
        <dgm:presLayoutVars>
          <dgm:chMax val="1"/>
          <dgm:bulletEnabled val="1"/>
        </dgm:presLayoutVars>
      </dgm:prSet>
      <dgm:spPr/>
      <dgm:t>
        <a:bodyPr/>
        <a:lstStyle/>
        <a:p>
          <a:endParaRPr lang="fr-FR"/>
        </a:p>
      </dgm:t>
    </dgm:pt>
    <dgm:pt modelId="{C5F4710A-55E7-4E7C-95D6-FC945D75B1E5}" type="pres">
      <dgm:prSet presAssocID="{70FC9E5F-776F-46A3-A10A-380489969CD0}" presName="descendantText" presStyleLbl="alignAccFollowNode1" presStyleIdx="0" presStyleCnt="3">
        <dgm:presLayoutVars>
          <dgm:bulletEnabled val="1"/>
        </dgm:presLayoutVars>
      </dgm:prSet>
      <dgm:spPr/>
      <dgm:t>
        <a:bodyPr/>
        <a:lstStyle/>
        <a:p>
          <a:endParaRPr lang="fr-FR"/>
        </a:p>
      </dgm:t>
    </dgm:pt>
    <dgm:pt modelId="{6194D5A3-ECAB-43B0-9249-57EB0A377CEB}" type="pres">
      <dgm:prSet presAssocID="{6ADFE4D3-4CDC-4D31-8275-2AD87B6094A5}" presName="sp" presStyleCnt="0"/>
      <dgm:spPr/>
      <dgm:t>
        <a:bodyPr/>
        <a:lstStyle/>
        <a:p>
          <a:endParaRPr lang="fr-FR"/>
        </a:p>
      </dgm:t>
    </dgm:pt>
    <dgm:pt modelId="{CA29B5B1-3D1F-4C15-B40F-2E7484C70A55}" type="pres">
      <dgm:prSet presAssocID="{532A5E23-241B-4040-BCC7-D04A61521140}" presName="linNode" presStyleCnt="0"/>
      <dgm:spPr/>
      <dgm:t>
        <a:bodyPr/>
        <a:lstStyle/>
        <a:p>
          <a:endParaRPr lang="fr-FR"/>
        </a:p>
      </dgm:t>
    </dgm:pt>
    <dgm:pt modelId="{2542812B-6F55-4075-97F5-1CA1AF1B6285}" type="pres">
      <dgm:prSet presAssocID="{532A5E23-241B-4040-BCC7-D04A61521140}" presName="parentText" presStyleLbl="node1" presStyleIdx="1" presStyleCnt="3">
        <dgm:presLayoutVars>
          <dgm:chMax val="1"/>
          <dgm:bulletEnabled val="1"/>
        </dgm:presLayoutVars>
      </dgm:prSet>
      <dgm:spPr/>
      <dgm:t>
        <a:bodyPr/>
        <a:lstStyle/>
        <a:p>
          <a:endParaRPr lang="fr-FR"/>
        </a:p>
      </dgm:t>
    </dgm:pt>
    <dgm:pt modelId="{16A8650D-8215-46A8-9F4A-0739F1C5FB7B}" type="pres">
      <dgm:prSet presAssocID="{532A5E23-241B-4040-BCC7-D04A61521140}" presName="descendantText" presStyleLbl="alignAccFollowNode1" presStyleIdx="1" presStyleCnt="3">
        <dgm:presLayoutVars>
          <dgm:bulletEnabled val="1"/>
        </dgm:presLayoutVars>
      </dgm:prSet>
      <dgm:spPr/>
      <dgm:t>
        <a:bodyPr/>
        <a:lstStyle/>
        <a:p>
          <a:endParaRPr lang="fr-FR"/>
        </a:p>
      </dgm:t>
    </dgm:pt>
    <dgm:pt modelId="{C0E70D7E-AE95-4EDA-A39B-5DCAD1487ED1}" type="pres">
      <dgm:prSet presAssocID="{6B5A7D87-7EA1-4548-B284-2AD628283FB0}" presName="sp" presStyleCnt="0"/>
      <dgm:spPr/>
      <dgm:t>
        <a:bodyPr/>
        <a:lstStyle/>
        <a:p>
          <a:endParaRPr lang="fr-FR"/>
        </a:p>
      </dgm:t>
    </dgm:pt>
    <dgm:pt modelId="{D0C377F9-3D68-45D8-AC1E-6C23D149EE9C}" type="pres">
      <dgm:prSet presAssocID="{9589429A-ADD3-40B3-9BC5-8EA61CFE1D20}" presName="linNode" presStyleCnt="0"/>
      <dgm:spPr/>
      <dgm:t>
        <a:bodyPr/>
        <a:lstStyle/>
        <a:p>
          <a:endParaRPr lang="fr-FR"/>
        </a:p>
      </dgm:t>
    </dgm:pt>
    <dgm:pt modelId="{5D69EF73-1121-4580-A4BB-5ABCD21166CF}" type="pres">
      <dgm:prSet presAssocID="{9589429A-ADD3-40B3-9BC5-8EA61CFE1D20}" presName="parentText" presStyleLbl="node1" presStyleIdx="2" presStyleCnt="3">
        <dgm:presLayoutVars>
          <dgm:chMax val="1"/>
          <dgm:bulletEnabled val="1"/>
        </dgm:presLayoutVars>
      </dgm:prSet>
      <dgm:spPr/>
      <dgm:t>
        <a:bodyPr/>
        <a:lstStyle/>
        <a:p>
          <a:endParaRPr lang="fr-FR"/>
        </a:p>
      </dgm:t>
    </dgm:pt>
    <dgm:pt modelId="{70CD4B0A-ED1B-4B89-9369-81D5ADBBE15A}" type="pres">
      <dgm:prSet presAssocID="{9589429A-ADD3-40B3-9BC5-8EA61CFE1D20}" presName="descendantText" presStyleLbl="alignAccFollowNode1" presStyleIdx="2" presStyleCnt="3" custScaleY="130094">
        <dgm:presLayoutVars>
          <dgm:bulletEnabled val="1"/>
        </dgm:presLayoutVars>
      </dgm:prSet>
      <dgm:spPr/>
      <dgm:t>
        <a:bodyPr/>
        <a:lstStyle/>
        <a:p>
          <a:endParaRPr lang="fr-FR"/>
        </a:p>
      </dgm:t>
    </dgm:pt>
  </dgm:ptLst>
  <dgm:cxnLst>
    <dgm:cxn modelId="{029EB2AB-038D-403B-9EBF-9FB03C4D2915}" srcId="{9589429A-ADD3-40B3-9BC5-8EA61CFE1D20}" destId="{ADB07F9D-AEE0-4637-8FD8-649C3FF981F9}" srcOrd="0" destOrd="0" parTransId="{A95D31A9-7675-4E62-BC88-3CF2FC617503}" sibTransId="{7BF962E1-C0BA-4C8A-8EC2-878306DB8822}"/>
    <dgm:cxn modelId="{BFF01560-1310-4000-BB51-932FF473DAB4}" type="presOf" srcId="{532A5E23-241B-4040-BCC7-D04A61521140}" destId="{2542812B-6F55-4075-97F5-1CA1AF1B6285}" srcOrd="0" destOrd="0" presId="urn:microsoft.com/office/officeart/2005/8/layout/vList5"/>
    <dgm:cxn modelId="{DB103E89-6757-49EA-B37A-71541598BA02}" srcId="{70FC9E5F-776F-46A3-A10A-380489969CD0}" destId="{31554DF8-63F0-455B-861C-64220C825D17}" srcOrd="0" destOrd="0" parTransId="{1A7BCC4A-7C1D-478E-B440-C163C34BC74C}" sibTransId="{D464BACF-908C-4581-AF82-25F405E4D189}"/>
    <dgm:cxn modelId="{20090FA7-F06A-43AB-BEFE-773B878FF8C3}" srcId="{532A5E23-241B-4040-BCC7-D04A61521140}" destId="{27C074A2-D81C-46CF-9596-1840F4F13F63}" srcOrd="0" destOrd="0" parTransId="{BC7EB666-3DA4-41C1-96B4-2517A179F9BB}" sibTransId="{5DEB31C9-461C-4F03-AD8B-79A420FBA008}"/>
    <dgm:cxn modelId="{28FAFE06-B2EA-460E-A088-8C642559920B}" srcId="{B87ACC51-140C-4C3B-916A-71497D79B2FB}" destId="{9589429A-ADD3-40B3-9BC5-8EA61CFE1D20}" srcOrd="2" destOrd="0" parTransId="{E035A7EC-2E55-4CEC-8A8C-1B92494B548D}" sibTransId="{C50751A0-8954-4B9E-AD71-FAA783536D85}"/>
    <dgm:cxn modelId="{ECC7625A-A217-426A-A056-B71D88C316DA}" type="presOf" srcId="{ADB07F9D-AEE0-4637-8FD8-649C3FF981F9}" destId="{70CD4B0A-ED1B-4B89-9369-81D5ADBBE15A}" srcOrd="0" destOrd="0" presId="urn:microsoft.com/office/officeart/2005/8/layout/vList5"/>
    <dgm:cxn modelId="{96A9A2D6-CF98-4775-9104-8E2021666ED6}" srcId="{9589429A-ADD3-40B3-9BC5-8EA61CFE1D20}" destId="{A82D9316-8611-4F6B-B94D-E1E10D857A63}" srcOrd="2" destOrd="0" parTransId="{E2962FAD-F981-430C-8E52-6F0254D5DC82}" sibTransId="{9DCC03A3-FE9F-4887-8636-93239E6C1AE6}"/>
    <dgm:cxn modelId="{956631A8-3634-4FEF-A10F-B9907FC8FE8B}" type="presOf" srcId="{9589429A-ADD3-40B3-9BC5-8EA61CFE1D20}" destId="{5D69EF73-1121-4580-A4BB-5ABCD21166CF}" srcOrd="0" destOrd="0" presId="urn:microsoft.com/office/officeart/2005/8/layout/vList5"/>
    <dgm:cxn modelId="{2CF28F77-BE8E-4E14-8608-66B2F7A1AACD}" type="presOf" srcId="{70FC9E5F-776F-46A3-A10A-380489969CD0}" destId="{616B7F33-A9BE-420A-B441-BB070AE07F15}" srcOrd="0" destOrd="0" presId="urn:microsoft.com/office/officeart/2005/8/layout/vList5"/>
    <dgm:cxn modelId="{4B8591FD-AFAD-484D-9255-A381750DE19F}" type="presOf" srcId="{31554DF8-63F0-455B-861C-64220C825D17}" destId="{C5F4710A-55E7-4E7C-95D6-FC945D75B1E5}" srcOrd="0" destOrd="0" presId="urn:microsoft.com/office/officeart/2005/8/layout/vList5"/>
    <dgm:cxn modelId="{BA99A23F-4B5D-49E5-9524-0604666074C8}" srcId="{9589429A-ADD3-40B3-9BC5-8EA61CFE1D20}" destId="{DD998895-15E5-49B8-B260-C68D6A14BBDE}" srcOrd="1" destOrd="0" parTransId="{E874750C-6089-4723-BA2F-14CBDDAA2063}" sibTransId="{06048B1D-AC20-4E73-B878-EC21919A6C79}"/>
    <dgm:cxn modelId="{62C39213-612B-4A89-B621-EB89FC4B11A3}" srcId="{B87ACC51-140C-4C3B-916A-71497D79B2FB}" destId="{70FC9E5F-776F-46A3-A10A-380489969CD0}" srcOrd="0" destOrd="0" parTransId="{033A68E6-484A-4E65-B4CB-73DAB51CFE37}" sibTransId="{6ADFE4D3-4CDC-4D31-8275-2AD87B6094A5}"/>
    <dgm:cxn modelId="{464765F9-CBC2-43D7-B07E-8952D27CD0FE}" type="presOf" srcId="{A82D9316-8611-4F6B-B94D-E1E10D857A63}" destId="{70CD4B0A-ED1B-4B89-9369-81D5ADBBE15A}" srcOrd="0" destOrd="2" presId="urn:microsoft.com/office/officeart/2005/8/layout/vList5"/>
    <dgm:cxn modelId="{B8EE4602-A87C-43E5-9C5D-0029F0D97473}" srcId="{70FC9E5F-776F-46A3-A10A-380489969CD0}" destId="{EAFB0DBF-19F0-4D71-B229-A6F43183139F}" srcOrd="1" destOrd="0" parTransId="{EE612C4E-1A82-432D-9369-DE67385F0A1C}" sibTransId="{E81B6BFD-D09F-4578-875A-F4046B446CF8}"/>
    <dgm:cxn modelId="{8B54E669-37A9-4E4E-8570-300F924C83A4}" type="presOf" srcId="{DD998895-15E5-49B8-B260-C68D6A14BBDE}" destId="{70CD4B0A-ED1B-4B89-9369-81D5ADBBE15A}" srcOrd="0" destOrd="1" presId="urn:microsoft.com/office/officeart/2005/8/layout/vList5"/>
    <dgm:cxn modelId="{C3A387DC-DCB5-4F92-8D9E-AC0945460363}" type="presOf" srcId="{E744A092-D397-4418-A88E-018E9924403A}" destId="{16A8650D-8215-46A8-9F4A-0739F1C5FB7B}" srcOrd="0" destOrd="1" presId="urn:microsoft.com/office/officeart/2005/8/layout/vList5"/>
    <dgm:cxn modelId="{E86988EF-7CF1-4805-AE2A-4E92A30B7ED2}" srcId="{70FC9E5F-776F-46A3-A10A-380489969CD0}" destId="{BE31FB13-AC63-45B6-8C14-84A650BE1E4B}" srcOrd="2" destOrd="0" parTransId="{A7F2B67D-FA57-40EF-ADE3-DF11207C98A1}" sibTransId="{532428B2-35EB-40FB-B6B0-E64ABB506B57}"/>
    <dgm:cxn modelId="{372D223F-FA3E-47B0-8860-C294131A6C54}" type="presOf" srcId="{EAFB0DBF-19F0-4D71-B229-A6F43183139F}" destId="{C5F4710A-55E7-4E7C-95D6-FC945D75B1E5}" srcOrd="0" destOrd="1" presId="urn:microsoft.com/office/officeart/2005/8/layout/vList5"/>
    <dgm:cxn modelId="{BDC2A399-1B94-4C32-9951-1B3288E1D1F0}" srcId="{B87ACC51-140C-4C3B-916A-71497D79B2FB}" destId="{532A5E23-241B-4040-BCC7-D04A61521140}" srcOrd="1" destOrd="0" parTransId="{FF91E542-1EF0-4D4F-AF22-28BDD368DFE3}" sibTransId="{6B5A7D87-7EA1-4548-B284-2AD628283FB0}"/>
    <dgm:cxn modelId="{9CCF6131-6BBE-47FB-B95C-266025E856F8}" type="presOf" srcId="{B87ACC51-140C-4C3B-916A-71497D79B2FB}" destId="{B72862B7-0DEC-4CAE-81A9-17D1435DB704}" srcOrd="0" destOrd="0" presId="urn:microsoft.com/office/officeart/2005/8/layout/vList5"/>
    <dgm:cxn modelId="{6CA43305-C956-4FB3-BCDA-0AE0598A0A72}" type="presOf" srcId="{BE31FB13-AC63-45B6-8C14-84A650BE1E4B}" destId="{C5F4710A-55E7-4E7C-95D6-FC945D75B1E5}" srcOrd="0" destOrd="2" presId="urn:microsoft.com/office/officeart/2005/8/layout/vList5"/>
    <dgm:cxn modelId="{BA03EBDF-9B44-45E6-86A8-5836AB17CCE0}" type="presOf" srcId="{27C074A2-D81C-46CF-9596-1840F4F13F63}" destId="{16A8650D-8215-46A8-9F4A-0739F1C5FB7B}" srcOrd="0" destOrd="0" presId="urn:microsoft.com/office/officeart/2005/8/layout/vList5"/>
    <dgm:cxn modelId="{DAA64E1F-37E2-4313-83FB-8C94C5DA198C}" srcId="{532A5E23-241B-4040-BCC7-D04A61521140}" destId="{E744A092-D397-4418-A88E-018E9924403A}" srcOrd="1" destOrd="0" parTransId="{782568CE-166C-4387-B2E8-D2937DF951EC}" sibTransId="{62F4AE79-CD13-4336-BDF1-617AFF39B3FB}"/>
    <dgm:cxn modelId="{57182049-7D18-4626-81D5-16DBE1B3EC45}" type="presParOf" srcId="{B72862B7-0DEC-4CAE-81A9-17D1435DB704}" destId="{AE39A085-2C56-4493-9A2F-A7B713D48AD1}" srcOrd="0" destOrd="0" presId="urn:microsoft.com/office/officeart/2005/8/layout/vList5"/>
    <dgm:cxn modelId="{EA919E9E-3974-4B81-9797-FAA3175C2BE9}" type="presParOf" srcId="{AE39A085-2C56-4493-9A2F-A7B713D48AD1}" destId="{616B7F33-A9BE-420A-B441-BB070AE07F15}" srcOrd="0" destOrd="0" presId="urn:microsoft.com/office/officeart/2005/8/layout/vList5"/>
    <dgm:cxn modelId="{3ADD1EBF-385B-4009-8439-EDD12862D3DB}" type="presParOf" srcId="{AE39A085-2C56-4493-9A2F-A7B713D48AD1}" destId="{C5F4710A-55E7-4E7C-95D6-FC945D75B1E5}" srcOrd="1" destOrd="0" presId="urn:microsoft.com/office/officeart/2005/8/layout/vList5"/>
    <dgm:cxn modelId="{F7C1046D-B2D4-4990-851C-F4E918C60A32}" type="presParOf" srcId="{B72862B7-0DEC-4CAE-81A9-17D1435DB704}" destId="{6194D5A3-ECAB-43B0-9249-57EB0A377CEB}" srcOrd="1" destOrd="0" presId="urn:microsoft.com/office/officeart/2005/8/layout/vList5"/>
    <dgm:cxn modelId="{A8CE14B7-FA8C-47EB-A0FA-D3AE75031AEC}" type="presParOf" srcId="{B72862B7-0DEC-4CAE-81A9-17D1435DB704}" destId="{CA29B5B1-3D1F-4C15-B40F-2E7484C70A55}" srcOrd="2" destOrd="0" presId="urn:microsoft.com/office/officeart/2005/8/layout/vList5"/>
    <dgm:cxn modelId="{36BD1188-2723-468C-BA25-2866114FBB47}" type="presParOf" srcId="{CA29B5B1-3D1F-4C15-B40F-2E7484C70A55}" destId="{2542812B-6F55-4075-97F5-1CA1AF1B6285}" srcOrd="0" destOrd="0" presId="urn:microsoft.com/office/officeart/2005/8/layout/vList5"/>
    <dgm:cxn modelId="{22814E4B-41CB-4E53-AE63-C75CCAA9CF62}" type="presParOf" srcId="{CA29B5B1-3D1F-4C15-B40F-2E7484C70A55}" destId="{16A8650D-8215-46A8-9F4A-0739F1C5FB7B}" srcOrd="1" destOrd="0" presId="urn:microsoft.com/office/officeart/2005/8/layout/vList5"/>
    <dgm:cxn modelId="{FA92FA2F-C2E4-4DA2-BE60-C2F76974D417}" type="presParOf" srcId="{B72862B7-0DEC-4CAE-81A9-17D1435DB704}" destId="{C0E70D7E-AE95-4EDA-A39B-5DCAD1487ED1}" srcOrd="3" destOrd="0" presId="urn:microsoft.com/office/officeart/2005/8/layout/vList5"/>
    <dgm:cxn modelId="{568D3BCB-F68D-4C8C-895E-D419C9F1E008}" type="presParOf" srcId="{B72862B7-0DEC-4CAE-81A9-17D1435DB704}" destId="{D0C377F9-3D68-45D8-AC1E-6C23D149EE9C}" srcOrd="4" destOrd="0" presId="urn:microsoft.com/office/officeart/2005/8/layout/vList5"/>
    <dgm:cxn modelId="{F6FF6133-3F5E-4650-9129-19E11FB548B3}" type="presParOf" srcId="{D0C377F9-3D68-45D8-AC1E-6C23D149EE9C}" destId="{5D69EF73-1121-4580-A4BB-5ABCD21166CF}" srcOrd="0" destOrd="0" presId="urn:microsoft.com/office/officeart/2005/8/layout/vList5"/>
    <dgm:cxn modelId="{C42324EA-30B5-4868-972E-560F0CB4B399}" type="presParOf" srcId="{D0C377F9-3D68-45D8-AC1E-6C23D149EE9C}" destId="{70CD4B0A-ED1B-4B89-9369-81D5ADBBE15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1C050-81BE-4AC0-A2F8-7E6C65F3A701}" type="doc">
      <dgm:prSet loTypeId="urn:microsoft.com/office/officeart/2005/8/layout/arrow2" loCatId="process" qsTypeId="urn:microsoft.com/office/officeart/2005/8/quickstyle/simple1" qsCatId="simple" csTypeId="urn:microsoft.com/office/officeart/2005/8/colors/accent1_2" csCatId="accent1" phldr="1"/>
      <dgm:spPr/>
    </dgm:pt>
    <dgm:pt modelId="{8E19DB60-282C-4D82-B10B-2A5899752B63}">
      <dgm:prSet phldrT="[Texte]" custT="1"/>
      <dgm:spPr/>
      <dgm:t>
        <a:bodyPr/>
        <a:lstStyle/>
        <a:p>
          <a:r>
            <a:rPr lang="fr-FR" sz="1000" dirty="0" smtClean="0"/>
            <a:t>*</a:t>
          </a:r>
          <a:endParaRPr lang="fr-FR" sz="1000" dirty="0"/>
        </a:p>
      </dgm:t>
    </dgm:pt>
    <dgm:pt modelId="{4848130B-72E0-476C-89D2-EEF9F21F99D3}" type="sibTrans" cxnId="{4951EF6D-7B30-444B-BA46-E0FE14E56249}">
      <dgm:prSet/>
      <dgm:spPr/>
      <dgm:t>
        <a:bodyPr/>
        <a:lstStyle/>
        <a:p>
          <a:endParaRPr lang="fr-FR"/>
        </a:p>
      </dgm:t>
    </dgm:pt>
    <dgm:pt modelId="{735CA432-9D42-4FD6-ACD0-965172FF1708}" type="parTrans" cxnId="{4951EF6D-7B30-444B-BA46-E0FE14E56249}">
      <dgm:prSet/>
      <dgm:spPr/>
      <dgm:t>
        <a:bodyPr/>
        <a:lstStyle/>
        <a:p>
          <a:endParaRPr lang="fr-FR"/>
        </a:p>
      </dgm:t>
    </dgm:pt>
    <dgm:pt modelId="{A7581543-337D-4E36-8FBD-2098F0991BA7}">
      <dgm:prSet phldrT="[Texte]" custT="1"/>
      <dgm:spPr/>
      <dgm:t>
        <a:bodyPr/>
        <a:lstStyle/>
        <a:p>
          <a:r>
            <a:rPr lang="fr-FR" sz="1000" dirty="0" smtClean="0"/>
            <a:t>*</a:t>
          </a:r>
          <a:endParaRPr lang="fr-FR" sz="1000" dirty="0"/>
        </a:p>
      </dgm:t>
    </dgm:pt>
    <dgm:pt modelId="{14BF49C7-DFB0-4605-9763-4DEB525AEF70}" type="sibTrans" cxnId="{EB82D9B3-89C2-4C1F-B7D5-056DA75B1E80}">
      <dgm:prSet/>
      <dgm:spPr/>
      <dgm:t>
        <a:bodyPr/>
        <a:lstStyle/>
        <a:p>
          <a:endParaRPr lang="fr-FR"/>
        </a:p>
      </dgm:t>
    </dgm:pt>
    <dgm:pt modelId="{DD269018-3C17-409A-9E1E-59D609A6C222}" type="parTrans" cxnId="{EB82D9B3-89C2-4C1F-B7D5-056DA75B1E80}">
      <dgm:prSet/>
      <dgm:spPr/>
      <dgm:t>
        <a:bodyPr/>
        <a:lstStyle/>
        <a:p>
          <a:endParaRPr lang="fr-FR"/>
        </a:p>
      </dgm:t>
    </dgm:pt>
    <dgm:pt modelId="{377C7F95-07B3-4FE2-BF63-B3CB8A8D0838}">
      <dgm:prSet phldrT="[Texte]" custT="1"/>
      <dgm:spPr/>
      <dgm:t>
        <a:bodyPr/>
        <a:lstStyle/>
        <a:p>
          <a:r>
            <a:rPr lang="fr-FR" sz="1000" dirty="0" smtClean="0"/>
            <a:t>.</a:t>
          </a:r>
          <a:endParaRPr lang="fr-FR" sz="1000" dirty="0"/>
        </a:p>
      </dgm:t>
    </dgm:pt>
    <dgm:pt modelId="{61B72B4C-76A8-4516-9F16-83AEAE322308}" type="sibTrans" cxnId="{BC777697-FF19-47D6-839C-0133A42EDB21}">
      <dgm:prSet/>
      <dgm:spPr/>
      <dgm:t>
        <a:bodyPr/>
        <a:lstStyle/>
        <a:p>
          <a:endParaRPr lang="fr-FR"/>
        </a:p>
      </dgm:t>
    </dgm:pt>
    <dgm:pt modelId="{2CF80488-15FA-49AC-A0A4-0D0D4841F721}" type="parTrans" cxnId="{BC777697-FF19-47D6-839C-0133A42EDB21}">
      <dgm:prSet/>
      <dgm:spPr/>
      <dgm:t>
        <a:bodyPr/>
        <a:lstStyle/>
        <a:p>
          <a:endParaRPr lang="fr-FR"/>
        </a:p>
      </dgm:t>
    </dgm:pt>
    <dgm:pt modelId="{B32DDC12-350C-4C43-AB62-CEEAC15BD999}">
      <dgm:prSet phldrT="[Texte]" custT="1"/>
      <dgm:spPr/>
      <dgm:t>
        <a:bodyPr/>
        <a:lstStyle/>
        <a:p>
          <a:r>
            <a:rPr lang="fr-FR" sz="1000" dirty="0" smtClean="0"/>
            <a:t>.</a:t>
          </a:r>
          <a:endParaRPr lang="fr-FR" sz="1000" dirty="0"/>
        </a:p>
      </dgm:t>
    </dgm:pt>
    <dgm:pt modelId="{4612477D-16C2-4904-A120-7A73482EE89E}" type="sibTrans" cxnId="{06866F09-5258-4E53-88A8-B476F5B5A9EE}">
      <dgm:prSet/>
      <dgm:spPr/>
      <dgm:t>
        <a:bodyPr/>
        <a:lstStyle/>
        <a:p>
          <a:endParaRPr lang="fr-FR"/>
        </a:p>
      </dgm:t>
    </dgm:pt>
    <dgm:pt modelId="{7A7FDAC0-CE2A-45E9-B43C-C886E6BC49DD}" type="parTrans" cxnId="{06866F09-5258-4E53-88A8-B476F5B5A9EE}">
      <dgm:prSet/>
      <dgm:spPr/>
      <dgm:t>
        <a:bodyPr/>
        <a:lstStyle/>
        <a:p>
          <a:endParaRPr lang="fr-FR"/>
        </a:p>
      </dgm:t>
    </dgm:pt>
    <dgm:pt modelId="{43122276-676A-4DFB-A67E-E22D523F4EE6}">
      <dgm:prSet phldrT="[Texte]" custT="1"/>
      <dgm:spPr/>
      <dgm:t>
        <a:bodyPr/>
        <a:lstStyle/>
        <a:p>
          <a:pPr algn="ctr">
            <a:lnSpc>
              <a:spcPct val="100000"/>
            </a:lnSpc>
            <a:spcAft>
              <a:spcPts val="0"/>
            </a:spcAft>
          </a:pPr>
          <a:r>
            <a:rPr lang="fr-FR" sz="2000" b="1" dirty="0" smtClean="0">
              <a:solidFill>
                <a:schemeClr val="accent2">
                  <a:lumMod val="50000"/>
                </a:schemeClr>
              </a:solidFill>
            </a:rPr>
            <a:t>Etablissement </a:t>
          </a:r>
        </a:p>
        <a:p>
          <a:pPr algn="ctr">
            <a:lnSpc>
              <a:spcPct val="100000"/>
            </a:lnSpc>
            <a:spcAft>
              <a:spcPts val="0"/>
            </a:spcAft>
          </a:pPr>
          <a:r>
            <a:rPr lang="fr-FR" sz="2000" b="1" dirty="0" smtClean="0">
              <a:solidFill>
                <a:schemeClr val="accent2">
                  <a:lumMod val="50000"/>
                </a:schemeClr>
              </a:solidFill>
            </a:rPr>
            <a:t>UCA</a:t>
          </a:r>
          <a:endParaRPr lang="fr-FR" sz="2000" b="1" dirty="0">
            <a:solidFill>
              <a:schemeClr val="accent2">
                <a:lumMod val="50000"/>
              </a:schemeClr>
            </a:solidFill>
          </a:endParaRPr>
        </a:p>
      </dgm:t>
    </dgm:pt>
    <dgm:pt modelId="{8F572EFC-E386-4AC6-897C-CD67965BE6D9}" type="parTrans" cxnId="{1F02045D-8A45-49AC-90A6-A6F71B906776}">
      <dgm:prSet/>
      <dgm:spPr/>
      <dgm:t>
        <a:bodyPr/>
        <a:lstStyle/>
        <a:p>
          <a:endParaRPr lang="fr-FR"/>
        </a:p>
      </dgm:t>
    </dgm:pt>
    <dgm:pt modelId="{8DE50C23-0634-4BE2-9E62-BEC369BDEFE6}" type="sibTrans" cxnId="{1F02045D-8A45-49AC-90A6-A6F71B906776}">
      <dgm:prSet/>
      <dgm:spPr/>
      <dgm:t>
        <a:bodyPr/>
        <a:lstStyle/>
        <a:p>
          <a:endParaRPr lang="fr-FR"/>
        </a:p>
      </dgm:t>
    </dgm:pt>
    <dgm:pt modelId="{5600C504-815C-4F31-A2A2-3CB05278EA70}" type="pres">
      <dgm:prSet presAssocID="{DC71C050-81BE-4AC0-A2F8-7E6C65F3A701}" presName="arrowDiagram" presStyleCnt="0">
        <dgm:presLayoutVars>
          <dgm:chMax val="5"/>
          <dgm:dir/>
          <dgm:resizeHandles val="exact"/>
        </dgm:presLayoutVars>
      </dgm:prSet>
      <dgm:spPr/>
    </dgm:pt>
    <dgm:pt modelId="{85AF8171-952C-4228-AFDA-2447FFAA4A69}" type="pres">
      <dgm:prSet presAssocID="{DC71C050-81BE-4AC0-A2F8-7E6C65F3A701}" presName="arrow" presStyleLbl="bgShp" presStyleIdx="0" presStyleCnt="1" custScaleX="105700" custLinFactNeighborX="-32763" custLinFactNeighborY="-2638"/>
      <dgm:spPr/>
    </dgm:pt>
    <dgm:pt modelId="{8FD7310B-6C9E-4329-A413-D935AA8F2D04}" type="pres">
      <dgm:prSet presAssocID="{DC71C050-81BE-4AC0-A2F8-7E6C65F3A701}" presName="arrowDiagram5" presStyleCnt="0"/>
      <dgm:spPr/>
    </dgm:pt>
    <dgm:pt modelId="{03F7F40F-20FA-4230-A07E-503728C26A39}" type="pres">
      <dgm:prSet presAssocID="{B32DDC12-350C-4C43-AB62-CEEAC15BD999}" presName="bullet5a" presStyleLbl="node1" presStyleIdx="0" presStyleCnt="5" custLinFactNeighborX="-58814" custLinFactNeighborY="-48345"/>
      <dgm:spPr/>
    </dgm:pt>
    <dgm:pt modelId="{65B17CC3-1450-4277-B067-A1C31D21D50E}" type="pres">
      <dgm:prSet presAssocID="{B32DDC12-350C-4C43-AB62-CEEAC15BD999}" presName="textBox5a" presStyleLbl="revTx" presStyleIdx="0" presStyleCnt="5">
        <dgm:presLayoutVars>
          <dgm:bulletEnabled val="1"/>
        </dgm:presLayoutVars>
      </dgm:prSet>
      <dgm:spPr/>
      <dgm:t>
        <a:bodyPr/>
        <a:lstStyle/>
        <a:p>
          <a:endParaRPr lang="fr-FR"/>
        </a:p>
      </dgm:t>
    </dgm:pt>
    <dgm:pt modelId="{849ADCB7-9233-48EB-A9B2-C511041EDB6A}" type="pres">
      <dgm:prSet presAssocID="{377C7F95-07B3-4FE2-BF63-B3CB8A8D0838}" presName="bullet5b" presStyleLbl="node1" presStyleIdx="1" presStyleCnt="5" custLinFactNeighborX="-45105" custLinFactNeighborY="-3007"/>
      <dgm:spPr/>
    </dgm:pt>
    <dgm:pt modelId="{71887DBF-D00D-4DDF-82B9-432BE3E26074}" type="pres">
      <dgm:prSet presAssocID="{377C7F95-07B3-4FE2-BF63-B3CB8A8D0838}" presName="textBox5b" presStyleLbl="revTx" presStyleIdx="1" presStyleCnt="5">
        <dgm:presLayoutVars>
          <dgm:bulletEnabled val="1"/>
        </dgm:presLayoutVars>
      </dgm:prSet>
      <dgm:spPr/>
      <dgm:t>
        <a:bodyPr/>
        <a:lstStyle/>
        <a:p>
          <a:endParaRPr lang="fr-FR"/>
        </a:p>
      </dgm:t>
    </dgm:pt>
    <dgm:pt modelId="{73867881-5718-4159-940C-7E01F216A9B6}" type="pres">
      <dgm:prSet presAssocID="{A7581543-337D-4E36-8FBD-2098F0991BA7}" presName="bullet5c" presStyleLbl="node1" presStyleIdx="2" presStyleCnt="5"/>
      <dgm:spPr/>
    </dgm:pt>
    <dgm:pt modelId="{AAEAF441-DEEF-4524-9F0E-BBA0149D1842}" type="pres">
      <dgm:prSet presAssocID="{A7581543-337D-4E36-8FBD-2098F0991BA7}" presName="textBox5c" presStyleLbl="revTx" presStyleIdx="2" presStyleCnt="5">
        <dgm:presLayoutVars>
          <dgm:bulletEnabled val="1"/>
        </dgm:presLayoutVars>
      </dgm:prSet>
      <dgm:spPr/>
      <dgm:t>
        <a:bodyPr/>
        <a:lstStyle/>
        <a:p>
          <a:endParaRPr lang="fr-FR"/>
        </a:p>
      </dgm:t>
    </dgm:pt>
    <dgm:pt modelId="{45D340A8-C64B-4946-A4FE-5D1FAAC2B1B4}" type="pres">
      <dgm:prSet presAssocID="{8E19DB60-282C-4D82-B10B-2A5899752B63}" presName="bullet5d" presStyleLbl="node1" presStyleIdx="3" presStyleCnt="5"/>
      <dgm:spPr/>
    </dgm:pt>
    <dgm:pt modelId="{F9940344-7E3B-40A3-9A38-87E01039C885}" type="pres">
      <dgm:prSet presAssocID="{8E19DB60-282C-4D82-B10B-2A5899752B63}" presName="textBox5d" presStyleLbl="revTx" presStyleIdx="3" presStyleCnt="5">
        <dgm:presLayoutVars>
          <dgm:bulletEnabled val="1"/>
        </dgm:presLayoutVars>
      </dgm:prSet>
      <dgm:spPr/>
      <dgm:t>
        <a:bodyPr/>
        <a:lstStyle/>
        <a:p>
          <a:endParaRPr lang="fr-FR"/>
        </a:p>
      </dgm:t>
    </dgm:pt>
    <dgm:pt modelId="{01EFFCA7-7E7A-4FB6-AF6C-5B2254ABD121}" type="pres">
      <dgm:prSet presAssocID="{43122276-676A-4DFB-A67E-E22D523F4EE6}" presName="bullet5e" presStyleLbl="node1" presStyleIdx="4" presStyleCnt="5"/>
      <dgm:spPr/>
    </dgm:pt>
    <dgm:pt modelId="{31DCB9D3-FAA4-453C-BA34-B50DB8E84783}" type="pres">
      <dgm:prSet presAssocID="{43122276-676A-4DFB-A67E-E22D523F4EE6}" presName="textBox5e" presStyleLbl="revTx" presStyleIdx="4" presStyleCnt="5" custScaleX="100877" custScaleY="19038" custLinFactNeighborX="-57248" custLinFactNeighborY="-31285">
        <dgm:presLayoutVars>
          <dgm:bulletEnabled val="1"/>
        </dgm:presLayoutVars>
      </dgm:prSet>
      <dgm:spPr/>
      <dgm:t>
        <a:bodyPr/>
        <a:lstStyle/>
        <a:p>
          <a:endParaRPr lang="fr-FR"/>
        </a:p>
      </dgm:t>
    </dgm:pt>
  </dgm:ptLst>
  <dgm:cxnLst>
    <dgm:cxn modelId="{D3FCE495-E45F-4CA0-A1B5-C4B6A45DFD90}" type="presOf" srcId="{43122276-676A-4DFB-A67E-E22D523F4EE6}" destId="{31DCB9D3-FAA4-453C-BA34-B50DB8E84783}" srcOrd="0" destOrd="0" presId="urn:microsoft.com/office/officeart/2005/8/layout/arrow2"/>
    <dgm:cxn modelId="{0B26A866-45CC-48E7-A2E6-51DFC6FE3B78}" type="presOf" srcId="{A7581543-337D-4E36-8FBD-2098F0991BA7}" destId="{AAEAF441-DEEF-4524-9F0E-BBA0149D1842}" srcOrd="0" destOrd="0" presId="urn:microsoft.com/office/officeart/2005/8/layout/arrow2"/>
    <dgm:cxn modelId="{BC777697-FF19-47D6-839C-0133A42EDB21}" srcId="{DC71C050-81BE-4AC0-A2F8-7E6C65F3A701}" destId="{377C7F95-07B3-4FE2-BF63-B3CB8A8D0838}" srcOrd="1" destOrd="0" parTransId="{2CF80488-15FA-49AC-A0A4-0D0D4841F721}" sibTransId="{61B72B4C-76A8-4516-9F16-83AEAE322308}"/>
    <dgm:cxn modelId="{F0F11F28-2085-4A28-A712-03E3C65001C7}" type="presOf" srcId="{377C7F95-07B3-4FE2-BF63-B3CB8A8D0838}" destId="{71887DBF-D00D-4DDF-82B9-432BE3E26074}" srcOrd="0" destOrd="0" presId="urn:microsoft.com/office/officeart/2005/8/layout/arrow2"/>
    <dgm:cxn modelId="{A6CC24AA-E3FD-46CF-A8A0-F6EC9BB052EF}" type="presOf" srcId="{B32DDC12-350C-4C43-AB62-CEEAC15BD999}" destId="{65B17CC3-1450-4277-B067-A1C31D21D50E}" srcOrd="0" destOrd="0" presId="urn:microsoft.com/office/officeart/2005/8/layout/arrow2"/>
    <dgm:cxn modelId="{4951EF6D-7B30-444B-BA46-E0FE14E56249}" srcId="{DC71C050-81BE-4AC0-A2F8-7E6C65F3A701}" destId="{8E19DB60-282C-4D82-B10B-2A5899752B63}" srcOrd="3" destOrd="0" parTransId="{735CA432-9D42-4FD6-ACD0-965172FF1708}" sibTransId="{4848130B-72E0-476C-89D2-EEF9F21F99D3}"/>
    <dgm:cxn modelId="{1F02045D-8A45-49AC-90A6-A6F71B906776}" srcId="{DC71C050-81BE-4AC0-A2F8-7E6C65F3A701}" destId="{43122276-676A-4DFB-A67E-E22D523F4EE6}" srcOrd="4" destOrd="0" parTransId="{8F572EFC-E386-4AC6-897C-CD67965BE6D9}" sibTransId="{8DE50C23-0634-4BE2-9E62-BEC369BDEFE6}"/>
    <dgm:cxn modelId="{06866F09-5258-4E53-88A8-B476F5B5A9EE}" srcId="{DC71C050-81BE-4AC0-A2F8-7E6C65F3A701}" destId="{B32DDC12-350C-4C43-AB62-CEEAC15BD999}" srcOrd="0" destOrd="0" parTransId="{7A7FDAC0-CE2A-45E9-B43C-C886E6BC49DD}" sibTransId="{4612477D-16C2-4904-A120-7A73482EE89E}"/>
    <dgm:cxn modelId="{EB82D9B3-89C2-4C1F-B7D5-056DA75B1E80}" srcId="{DC71C050-81BE-4AC0-A2F8-7E6C65F3A701}" destId="{A7581543-337D-4E36-8FBD-2098F0991BA7}" srcOrd="2" destOrd="0" parTransId="{DD269018-3C17-409A-9E1E-59D609A6C222}" sibTransId="{14BF49C7-DFB0-4605-9763-4DEB525AEF70}"/>
    <dgm:cxn modelId="{54C0385F-22EA-4768-B3A0-E81D39F2017C}" type="presOf" srcId="{DC71C050-81BE-4AC0-A2F8-7E6C65F3A701}" destId="{5600C504-815C-4F31-A2A2-3CB05278EA70}" srcOrd="0" destOrd="0" presId="urn:microsoft.com/office/officeart/2005/8/layout/arrow2"/>
    <dgm:cxn modelId="{380BC5EE-D080-478B-A44A-287AA0C71897}" type="presOf" srcId="{8E19DB60-282C-4D82-B10B-2A5899752B63}" destId="{F9940344-7E3B-40A3-9A38-87E01039C885}" srcOrd="0" destOrd="0" presId="urn:microsoft.com/office/officeart/2005/8/layout/arrow2"/>
    <dgm:cxn modelId="{3B08FFB7-02E5-47B1-9F08-12760895A47E}" type="presParOf" srcId="{5600C504-815C-4F31-A2A2-3CB05278EA70}" destId="{85AF8171-952C-4228-AFDA-2447FFAA4A69}" srcOrd="0" destOrd="0" presId="urn:microsoft.com/office/officeart/2005/8/layout/arrow2"/>
    <dgm:cxn modelId="{80B7ACB2-AD0D-498F-AA06-6DFCDA567CE0}" type="presParOf" srcId="{5600C504-815C-4F31-A2A2-3CB05278EA70}" destId="{8FD7310B-6C9E-4329-A413-D935AA8F2D04}" srcOrd="1" destOrd="0" presId="urn:microsoft.com/office/officeart/2005/8/layout/arrow2"/>
    <dgm:cxn modelId="{CC12A6CE-9D6F-4F1A-BE13-3CDFCED7F99D}" type="presParOf" srcId="{8FD7310B-6C9E-4329-A413-D935AA8F2D04}" destId="{03F7F40F-20FA-4230-A07E-503728C26A39}" srcOrd="0" destOrd="0" presId="urn:microsoft.com/office/officeart/2005/8/layout/arrow2"/>
    <dgm:cxn modelId="{845209A2-408B-4A41-B652-76873A5CE772}" type="presParOf" srcId="{8FD7310B-6C9E-4329-A413-D935AA8F2D04}" destId="{65B17CC3-1450-4277-B067-A1C31D21D50E}" srcOrd="1" destOrd="0" presId="urn:microsoft.com/office/officeart/2005/8/layout/arrow2"/>
    <dgm:cxn modelId="{9907F9ED-54E5-4E67-8A3F-23F6EC5B1562}" type="presParOf" srcId="{8FD7310B-6C9E-4329-A413-D935AA8F2D04}" destId="{849ADCB7-9233-48EB-A9B2-C511041EDB6A}" srcOrd="2" destOrd="0" presId="urn:microsoft.com/office/officeart/2005/8/layout/arrow2"/>
    <dgm:cxn modelId="{DC27E269-66A8-46F5-979B-2E24A03BCFC9}" type="presParOf" srcId="{8FD7310B-6C9E-4329-A413-D935AA8F2D04}" destId="{71887DBF-D00D-4DDF-82B9-432BE3E26074}" srcOrd="3" destOrd="0" presId="urn:microsoft.com/office/officeart/2005/8/layout/arrow2"/>
    <dgm:cxn modelId="{B946C4DF-FD30-4004-BD0A-8BD16BD61596}" type="presParOf" srcId="{8FD7310B-6C9E-4329-A413-D935AA8F2D04}" destId="{73867881-5718-4159-940C-7E01F216A9B6}" srcOrd="4" destOrd="0" presId="urn:microsoft.com/office/officeart/2005/8/layout/arrow2"/>
    <dgm:cxn modelId="{AC3F2082-7853-46DA-8C5E-8A56B1BAA91F}" type="presParOf" srcId="{8FD7310B-6C9E-4329-A413-D935AA8F2D04}" destId="{AAEAF441-DEEF-4524-9F0E-BBA0149D1842}" srcOrd="5" destOrd="0" presId="urn:microsoft.com/office/officeart/2005/8/layout/arrow2"/>
    <dgm:cxn modelId="{B3576857-1B02-44ED-B128-D9B230DD541D}" type="presParOf" srcId="{8FD7310B-6C9E-4329-A413-D935AA8F2D04}" destId="{45D340A8-C64B-4946-A4FE-5D1FAAC2B1B4}" srcOrd="6" destOrd="0" presId="urn:microsoft.com/office/officeart/2005/8/layout/arrow2"/>
    <dgm:cxn modelId="{5D65217B-9D29-4025-A37E-201E20971B47}" type="presParOf" srcId="{8FD7310B-6C9E-4329-A413-D935AA8F2D04}" destId="{F9940344-7E3B-40A3-9A38-87E01039C885}" srcOrd="7" destOrd="0" presId="urn:microsoft.com/office/officeart/2005/8/layout/arrow2"/>
    <dgm:cxn modelId="{3F759599-AF0C-479C-8511-CE2851865291}" type="presParOf" srcId="{8FD7310B-6C9E-4329-A413-D935AA8F2D04}" destId="{01EFFCA7-7E7A-4FB6-AF6C-5B2254ABD121}" srcOrd="8" destOrd="0" presId="urn:microsoft.com/office/officeart/2005/8/layout/arrow2"/>
    <dgm:cxn modelId="{9AF9A8FF-44D9-40EB-8C52-4FEB2A8A9F36}" type="presParOf" srcId="{8FD7310B-6C9E-4329-A413-D935AA8F2D04}" destId="{31DCB9D3-FAA4-453C-BA34-B50DB8E84783}"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7ACC51-140C-4C3B-916A-71497D79B2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70FC9E5F-776F-46A3-A10A-380489969CD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i="0" u="none" dirty="0">
              <a:solidFill>
                <a:schemeClr val="bg1"/>
              </a:solidFill>
            </a:rPr>
            <a:t>Niveaux d’action pour l’université </a:t>
          </a:r>
        </a:p>
        <a:p>
          <a:pPr defTabSz="711200">
            <a:lnSpc>
              <a:spcPct val="90000"/>
            </a:lnSpc>
            <a:spcBef>
              <a:spcPct val="0"/>
            </a:spcBef>
            <a:spcAft>
              <a:spcPct val="35000"/>
            </a:spcAft>
          </a:pPr>
          <a:endParaRPr lang="fr-FR" sz="2400" b="1" i="0" u="none" dirty="0">
            <a:solidFill>
              <a:schemeClr val="bg1"/>
            </a:solidFill>
          </a:endParaRPr>
        </a:p>
      </dgm:t>
    </dgm:pt>
    <dgm:pt modelId="{033A68E6-484A-4E65-B4CB-73DAB51CFE37}" type="parTrans" cxnId="{62C39213-612B-4A89-B621-EB89FC4B11A3}">
      <dgm:prSet/>
      <dgm:spPr/>
      <dgm:t>
        <a:bodyPr/>
        <a:lstStyle/>
        <a:p>
          <a:endParaRPr lang="fr-FR" sz="1600" b="1" i="0" u="none">
            <a:solidFill>
              <a:schemeClr val="tx1"/>
            </a:solidFill>
          </a:endParaRPr>
        </a:p>
      </dgm:t>
    </dgm:pt>
    <dgm:pt modelId="{6ADFE4D3-4CDC-4D31-8275-2AD87B6094A5}" type="sibTrans" cxnId="{62C39213-612B-4A89-B621-EB89FC4B11A3}">
      <dgm:prSet/>
      <dgm:spPr/>
      <dgm:t>
        <a:bodyPr/>
        <a:lstStyle/>
        <a:p>
          <a:endParaRPr lang="fr-FR" sz="1600" b="1" i="0" u="none">
            <a:solidFill>
              <a:schemeClr val="tx1"/>
            </a:solidFill>
          </a:endParaRPr>
        </a:p>
      </dgm:t>
    </dgm:pt>
    <dgm:pt modelId="{31554DF8-63F0-455B-861C-64220C825D17}">
      <dgm:prSet phldrT="[Texte]" custT="1"/>
      <dgm:spPr/>
      <dgm:t>
        <a:bodyPr/>
        <a:lstStyle/>
        <a:p>
          <a:r>
            <a:rPr lang="fr-FR" sz="1600" b="1" i="0" u="none" dirty="0">
              <a:solidFill>
                <a:schemeClr val="tx1"/>
              </a:solidFill>
            </a:rPr>
            <a:t>Agir pour rendre l’université inclusive pour ses 3 composantes</a:t>
          </a:r>
          <a:r>
            <a:rPr lang="fr-FR" sz="1600" b="1" i="0" u="none">
              <a:solidFill>
                <a:schemeClr val="tx1"/>
              </a:solidFill>
            </a:rPr>
            <a:t>, volet pédagogique </a:t>
          </a:r>
          <a:r>
            <a:rPr lang="fr-FR" sz="1600" b="1" i="0" u="none" dirty="0">
              <a:solidFill>
                <a:schemeClr val="tx1"/>
              </a:solidFill>
            </a:rPr>
            <a:t>et non pédagogique, </a:t>
          </a:r>
        </a:p>
      </dgm:t>
    </dgm:pt>
    <dgm:pt modelId="{1A7BCC4A-7C1D-478E-B440-C163C34BC74C}" type="parTrans" cxnId="{DB103E89-6757-49EA-B37A-71541598BA02}">
      <dgm:prSet/>
      <dgm:spPr/>
      <dgm:t>
        <a:bodyPr/>
        <a:lstStyle/>
        <a:p>
          <a:endParaRPr lang="fr-FR" sz="1600" b="1" i="0" u="none">
            <a:solidFill>
              <a:schemeClr val="tx1"/>
            </a:solidFill>
          </a:endParaRPr>
        </a:p>
      </dgm:t>
    </dgm:pt>
    <dgm:pt modelId="{D464BACF-908C-4581-AF82-25F405E4D189}" type="sibTrans" cxnId="{DB103E89-6757-49EA-B37A-71541598BA02}">
      <dgm:prSet/>
      <dgm:spPr/>
      <dgm:t>
        <a:bodyPr/>
        <a:lstStyle/>
        <a:p>
          <a:endParaRPr lang="fr-FR" sz="1600" b="1" i="0" u="none">
            <a:solidFill>
              <a:schemeClr val="tx1"/>
            </a:solidFill>
          </a:endParaRPr>
        </a:p>
      </dgm:t>
    </dgm:pt>
    <dgm:pt modelId="{532A5E23-241B-4040-BCC7-D04A6152114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i="0" u="none" dirty="0">
              <a:solidFill>
                <a:schemeClr val="bg1"/>
              </a:solidFill>
            </a:rPr>
            <a:t>Domaines d’action </a:t>
          </a:r>
        </a:p>
      </dgm:t>
    </dgm:pt>
    <dgm:pt modelId="{FF91E542-1EF0-4D4F-AF22-28BDD368DFE3}" type="parTrans" cxnId="{BDC2A399-1B94-4C32-9951-1B3288E1D1F0}">
      <dgm:prSet/>
      <dgm:spPr/>
      <dgm:t>
        <a:bodyPr/>
        <a:lstStyle/>
        <a:p>
          <a:endParaRPr lang="fr-FR" sz="1600" b="1" i="0" u="none">
            <a:solidFill>
              <a:schemeClr val="tx1"/>
            </a:solidFill>
          </a:endParaRPr>
        </a:p>
      </dgm:t>
    </dgm:pt>
    <dgm:pt modelId="{6B5A7D87-7EA1-4548-B284-2AD628283FB0}" type="sibTrans" cxnId="{BDC2A399-1B94-4C32-9951-1B3288E1D1F0}">
      <dgm:prSet/>
      <dgm:spPr/>
      <dgm:t>
        <a:bodyPr/>
        <a:lstStyle/>
        <a:p>
          <a:endParaRPr lang="fr-FR" sz="1600" b="1" i="0" u="none">
            <a:solidFill>
              <a:schemeClr val="tx1"/>
            </a:solidFill>
          </a:endParaRPr>
        </a:p>
      </dgm:t>
    </dgm:pt>
    <dgm:pt modelId="{27C074A2-D81C-46CF-9596-1840F4F13F63}">
      <dgm:prSet phldrT="[Texte]" custT="1"/>
      <dgm:spPr/>
      <dgm:t>
        <a:bodyPr/>
        <a:lstStyle/>
        <a:p>
          <a:r>
            <a:rPr lang="fr-FR" sz="1600" b="1" i="0" u="none" dirty="0">
              <a:solidFill>
                <a:schemeClr val="tx1"/>
              </a:solidFill>
            </a:rPr>
            <a:t>Sensibilisation , Accompagnement</a:t>
          </a:r>
        </a:p>
      </dgm:t>
    </dgm:pt>
    <dgm:pt modelId="{BC7EB666-3DA4-41C1-96B4-2517A179F9BB}" type="parTrans" cxnId="{20090FA7-F06A-43AB-BEFE-773B878FF8C3}">
      <dgm:prSet/>
      <dgm:spPr/>
      <dgm:t>
        <a:bodyPr/>
        <a:lstStyle/>
        <a:p>
          <a:endParaRPr lang="fr-FR" sz="1600" b="1" i="0" u="none">
            <a:solidFill>
              <a:schemeClr val="tx1"/>
            </a:solidFill>
          </a:endParaRPr>
        </a:p>
      </dgm:t>
    </dgm:pt>
    <dgm:pt modelId="{5DEB31C9-461C-4F03-AD8B-79A420FBA008}" type="sibTrans" cxnId="{20090FA7-F06A-43AB-BEFE-773B878FF8C3}">
      <dgm:prSet/>
      <dgm:spPr/>
      <dgm:t>
        <a:bodyPr/>
        <a:lstStyle/>
        <a:p>
          <a:endParaRPr lang="fr-FR" sz="1600" b="1" i="0" u="none">
            <a:solidFill>
              <a:schemeClr val="tx1"/>
            </a:solidFill>
          </a:endParaRPr>
        </a:p>
      </dgm:t>
    </dgm:pt>
    <dgm:pt modelId="{9589429A-ADD3-40B3-9BC5-8EA61CFE1D2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i="0" u="none" dirty="0">
              <a:solidFill>
                <a:schemeClr val="bg1"/>
              </a:solidFill>
            </a:rPr>
            <a:t>Comment agir </a:t>
          </a:r>
        </a:p>
      </dgm:t>
    </dgm:pt>
    <dgm:pt modelId="{E035A7EC-2E55-4CEC-8A8C-1B92494B548D}" type="parTrans" cxnId="{28FAFE06-B2EA-460E-A088-8C642559920B}">
      <dgm:prSet/>
      <dgm:spPr/>
      <dgm:t>
        <a:bodyPr/>
        <a:lstStyle/>
        <a:p>
          <a:endParaRPr lang="fr-FR" sz="1600" b="1" i="0" u="none">
            <a:solidFill>
              <a:schemeClr val="tx1"/>
            </a:solidFill>
          </a:endParaRPr>
        </a:p>
      </dgm:t>
    </dgm:pt>
    <dgm:pt modelId="{C50751A0-8954-4B9E-AD71-FAA783536D85}" type="sibTrans" cxnId="{28FAFE06-B2EA-460E-A088-8C642559920B}">
      <dgm:prSet/>
      <dgm:spPr/>
      <dgm:t>
        <a:bodyPr/>
        <a:lstStyle/>
        <a:p>
          <a:endParaRPr lang="fr-FR" sz="1600" b="1" i="0" u="none">
            <a:solidFill>
              <a:schemeClr val="tx1"/>
            </a:solidFill>
          </a:endParaRPr>
        </a:p>
      </dgm:t>
    </dgm:pt>
    <dgm:pt modelId="{ADB07F9D-AEE0-4637-8FD8-649C3FF981F9}">
      <dgm:prSet phldrT="[Texte]" custT="1"/>
      <dgm:spPr/>
      <dgm:t>
        <a:bodyPr/>
        <a:lstStyle/>
        <a:p>
          <a:r>
            <a:rPr lang="fr-FR" sz="1600" b="1" i="0" u="none" dirty="0">
              <a:solidFill>
                <a:schemeClr val="tx1"/>
              </a:solidFill>
              <a:sym typeface="Wingdings" pitchFamily="2" charset="2"/>
            </a:rPr>
            <a:t>I</a:t>
          </a:r>
          <a:r>
            <a:rPr lang="fr-FR" sz="1600" b="1" i="0" u="none" dirty="0">
              <a:solidFill>
                <a:schemeClr val="tx1"/>
              </a:solidFill>
            </a:rPr>
            <a:t>nstitutionnalisation; pérennisation , Capitalisation (passer à logique Droit,  professionnalisme)  </a:t>
          </a:r>
        </a:p>
      </dgm:t>
    </dgm:pt>
    <dgm:pt modelId="{A95D31A9-7675-4E62-BC88-3CF2FC617503}" type="parTrans" cxnId="{029EB2AB-038D-403B-9EBF-9FB03C4D2915}">
      <dgm:prSet/>
      <dgm:spPr/>
      <dgm:t>
        <a:bodyPr/>
        <a:lstStyle/>
        <a:p>
          <a:endParaRPr lang="fr-FR" sz="1600" b="1" i="0" u="none">
            <a:solidFill>
              <a:schemeClr val="tx1"/>
            </a:solidFill>
          </a:endParaRPr>
        </a:p>
      </dgm:t>
    </dgm:pt>
    <dgm:pt modelId="{7BF962E1-C0BA-4C8A-8EC2-878306DB8822}" type="sibTrans" cxnId="{029EB2AB-038D-403B-9EBF-9FB03C4D2915}">
      <dgm:prSet/>
      <dgm:spPr/>
      <dgm:t>
        <a:bodyPr/>
        <a:lstStyle/>
        <a:p>
          <a:endParaRPr lang="fr-FR" sz="1600" b="1" i="0" u="none">
            <a:solidFill>
              <a:schemeClr val="tx1"/>
            </a:solidFill>
          </a:endParaRPr>
        </a:p>
      </dgm:t>
    </dgm:pt>
    <dgm:pt modelId="{CAB2123F-5C0A-4971-B5D6-0ED3D62CDB60}">
      <dgm:prSet phldrT="[Texte]"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400" b="1" i="0" u="none" dirty="0">
              <a:solidFill>
                <a:schemeClr val="bg1"/>
              </a:solidFill>
            </a:rPr>
            <a:t>Démarche</a:t>
          </a:r>
        </a:p>
      </dgm:t>
    </dgm:pt>
    <dgm:pt modelId="{B42332B4-D39D-4D03-B465-07752EF395C3}" type="parTrans" cxnId="{68B97953-8492-4A95-A3F2-1FECC81E8193}">
      <dgm:prSet/>
      <dgm:spPr/>
      <dgm:t>
        <a:bodyPr/>
        <a:lstStyle/>
        <a:p>
          <a:endParaRPr lang="fr-FR" sz="1600" b="1" i="0" u="none">
            <a:solidFill>
              <a:schemeClr val="tx1"/>
            </a:solidFill>
          </a:endParaRPr>
        </a:p>
      </dgm:t>
    </dgm:pt>
    <dgm:pt modelId="{9D6B0097-2DC0-4D9B-9E60-EA5AFE876E4E}" type="sibTrans" cxnId="{68B97953-8492-4A95-A3F2-1FECC81E8193}">
      <dgm:prSet/>
      <dgm:spPr/>
      <dgm:t>
        <a:bodyPr/>
        <a:lstStyle/>
        <a:p>
          <a:endParaRPr lang="fr-FR" sz="1600" b="1" i="0" u="none">
            <a:solidFill>
              <a:schemeClr val="tx1"/>
            </a:solidFill>
          </a:endParaRPr>
        </a:p>
      </dgm:t>
    </dgm:pt>
    <dgm:pt modelId="{5A38CA9D-8F09-4C95-A2BC-4C2C4EA6576C}">
      <dgm:prSet phldrT="[Texte]" custT="1"/>
      <dgm:spPr/>
      <dgm:t>
        <a:bodyPr/>
        <a:lstStyle/>
        <a:p>
          <a:endParaRPr lang="fr-FR" sz="1600" b="1" i="0" u="none" dirty="0">
            <a:solidFill>
              <a:schemeClr val="tx1"/>
            </a:solidFill>
          </a:endParaRPr>
        </a:p>
      </dgm:t>
    </dgm:pt>
    <dgm:pt modelId="{CC7FD0B0-C87D-4F7D-92B0-346FADCBA96D}" type="parTrans" cxnId="{0A536E5A-0FC2-4FB8-9C7D-2D4649F37FDA}">
      <dgm:prSet/>
      <dgm:spPr/>
      <dgm:t>
        <a:bodyPr/>
        <a:lstStyle/>
        <a:p>
          <a:endParaRPr lang="fr-FR" sz="1600" b="1" i="0" u="none">
            <a:solidFill>
              <a:schemeClr val="tx1"/>
            </a:solidFill>
          </a:endParaRPr>
        </a:p>
      </dgm:t>
    </dgm:pt>
    <dgm:pt modelId="{967AD5F6-EAE4-4B19-B834-85F9E722CA1E}" type="sibTrans" cxnId="{0A536E5A-0FC2-4FB8-9C7D-2D4649F37FDA}">
      <dgm:prSet/>
      <dgm:spPr/>
      <dgm:t>
        <a:bodyPr/>
        <a:lstStyle/>
        <a:p>
          <a:endParaRPr lang="fr-FR" sz="1600" b="1" i="0" u="none">
            <a:solidFill>
              <a:schemeClr val="tx1"/>
            </a:solidFill>
          </a:endParaRPr>
        </a:p>
      </dgm:t>
    </dgm:pt>
    <dgm:pt modelId="{3A2E4281-36A1-4511-8146-F2C0A81FB9A4}">
      <dgm:prSet custT="1"/>
      <dgm:spPr/>
      <dgm:t>
        <a:bodyPr/>
        <a:lstStyle/>
        <a:p>
          <a:r>
            <a:rPr lang="fr-FR" sz="1600" b="1" i="0" u="none" dirty="0">
              <a:solidFill>
                <a:schemeClr val="tx1"/>
              </a:solidFill>
            </a:rPr>
            <a:t>Diagnostic, Vision, Planification stratégique participative, système de suivi et d’évaluation</a:t>
          </a:r>
        </a:p>
      </dgm:t>
    </dgm:pt>
    <dgm:pt modelId="{39590B2D-734D-4C4A-BBFB-A7BC8D196B44}" type="parTrans" cxnId="{12DD98C1-4D49-4025-B907-8C244586015D}">
      <dgm:prSet/>
      <dgm:spPr/>
      <dgm:t>
        <a:bodyPr/>
        <a:lstStyle/>
        <a:p>
          <a:endParaRPr lang="fr-FR" sz="1600" b="1" i="0" u="none">
            <a:solidFill>
              <a:schemeClr val="tx1"/>
            </a:solidFill>
          </a:endParaRPr>
        </a:p>
      </dgm:t>
    </dgm:pt>
    <dgm:pt modelId="{BA712B6D-0264-40F1-B140-CFFEF6F098CF}" type="sibTrans" cxnId="{12DD98C1-4D49-4025-B907-8C244586015D}">
      <dgm:prSet/>
      <dgm:spPr/>
      <dgm:t>
        <a:bodyPr/>
        <a:lstStyle/>
        <a:p>
          <a:endParaRPr lang="fr-FR" sz="1600" b="1" i="0" u="none">
            <a:solidFill>
              <a:schemeClr val="tx1"/>
            </a:solidFill>
          </a:endParaRPr>
        </a:p>
      </dgm:t>
    </dgm:pt>
    <dgm:pt modelId="{99087ED0-F54D-42DE-9C65-778F42D7D8AC}">
      <dgm:prSet custT="1"/>
      <dgm:spPr/>
      <dgm:t>
        <a:bodyPr/>
        <a:lstStyle/>
        <a:p>
          <a:r>
            <a:rPr lang="fr-FR" sz="1600" b="1" i="0" u="none" dirty="0">
              <a:solidFill>
                <a:schemeClr val="tx1"/>
              </a:solidFill>
            </a:rPr>
            <a:t>Constitution au niveau de chaque établissement d’une cellule focale </a:t>
          </a:r>
          <a:r>
            <a:rPr lang="fr-FR" sz="1600" b="1" i="0" u="none" dirty="0" smtClean="0">
              <a:solidFill>
                <a:schemeClr val="tx1"/>
              </a:solidFill>
            </a:rPr>
            <a:t>désignée par le chef d’établissement (un </a:t>
          </a:r>
          <a:r>
            <a:rPr lang="fr-FR" sz="1600" b="1" i="0" u="none" dirty="0">
              <a:solidFill>
                <a:schemeClr val="tx1"/>
              </a:solidFill>
            </a:rPr>
            <a:t>enseignant, un administratif et un étudiant « CF »)</a:t>
          </a:r>
        </a:p>
      </dgm:t>
    </dgm:pt>
    <dgm:pt modelId="{D8D4BAFB-7E3D-48F1-AE7B-B5DF43ED1585}" type="parTrans" cxnId="{04E7E765-D534-4D05-A352-678E559E547E}">
      <dgm:prSet/>
      <dgm:spPr/>
      <dgm:t>
        <a:bodyPr/>
        <a:lstStyle/>
        <a:p>
          <a:endParaRPr lang="fr-FR" sz="1600" b="1" i="0" u="none">
            <a:solidFill>
              <a:schemeClr val="tx1"/>
            </a:solidFill>
          </a:endParaRPr>
        </a:p>
      </dgm:t>
    </dgm:pt>
    <dgm:pt modelId="{CD24230C-12B6-40CD-867D-E15E99D64F06}" type="sibTrans" cxnId="{04E7E765-D534-4D05-A352-678E559E547E}">
      <dgm:prSet/>
      <dgm:spPr/>
      <dgm:t>
        <a:bodyPr/>
        <a:lstStyle/>
        <a:p>
          <a:endParaRPr lang="fr-FR" sz="1600" b="1" i="0" u="none">
            <a:solidFill>
              <a:schemeClr val="tx1"/>
            </a:solidFill>
          </a:endParaRPr>
        </a:p>
      </dgm:t>
    </dgm:pt>
    <dgm:pt modelId="{B00CD932-BCA8-45BA-B326-83C27104B016}">
      <dgm:prSet phldrT="[Texte]" custT="1"/>
      <dgm:spPr/>
      <dgm:t>
        <a:bodyPr/>
        <a:lstStyle/>
        <a:p>
          <a:endParaRPr lang="fr-FR" sz="1600" b="1" i="0" u="none" dirty="0">
            <a:solidFill>
              <a:schemeClr val="tx1"/>
            </a:solidFill>
          </a:endParaRPr>
        </a:p>
      </dgm:t>
    </dgm:pt>
    <dgm:pt modelId="{68DB3785-B55B-447C-A9CD-59424C462E63}" type="parTrans" cxnId="{78D56D80-4DC3-4053-A6B0-D708BCE13329}">
      <dgm:prSet/>
      <dgm:spPr/>
      <dgm:t>
        <a:bodyPr/>
        <a:lstStyle/>
        <a:p>
          <a:endParaRPr lang="fr-FR" sz="1600" b="1" i="0" u="none">
            <a:solidFill>
              <a:schemeClr val="tx1"/>
            </a:solidFill>
          </a:endParaRPr>
        </a:p>
      </dgm:t>
    </dgm:pt>
    <dgm:pt modelId="{B0A5A89A-C345-4C32-9D60-4F63A89A5D69}" type="sibTrans" cxnId="{78D56D80-4DC3-4053-A6B0-D708BCE13329}">
      <dgm:prSet/>
      <dgm:spPr/>
      <dgm:t>
        <a:bodyPr/>
        <a:lstStyle/>
        <a:p>
          <a:endParaRPr lang="fr-FR" sz="1600" b="1" i="0" u="none">
            <a:solidFill>
              <a:schemeClr val="tx1"/>
            </a:solidFill>
          </a:endParaRPr>
        </a:p>
      </dgm:t>
    </dgm:pt>
    <dgm:pt modelId="{3AD4AFC0-92C5-4AF5-98F4-89B5FFF45BFC}">
      <dgm:prSet phldrT="[Texte]" custT="1"/>
      <dgm:spPr/>
      <dgm:t>
        <a:bodyPr/>
        <a:lstStyle/>
        <a:p>
          <a:r>
            <a:rPr lang="fr-FR" sz="1600" b="1" i="0" u="none" dirty="0">
              <a:solidFill>
                <a:schemeClr val="tx1"/>
              </a:solidFill>
            </a:rPr>
            <a:t>en amont et  en dehors de l’Université</a:t>
          </a:r>
        </a:p>
      </dgm:t>
    </dgm:pt>
    <dgm:pt modelId="{4F3F594F-B914-4881-A781-AEC6F87CF048}" type="parTrans" cxnId="{562B762B-0A66-4F41-9350-D60C6F76DA4C}">
      <dgm:prSet/>
      <dgm:spPr/>
      <dgm:t>
        <a:bodyPr/>
        <a:lstStyle/>
        <a:p>
          <a:endParaRPr lang="fr-FR" b="1" i="0" u="none">
            <a:solidFill>
              <a:schemeClr val="tx1"/>
            </a:solidFill>
          </a:endParaRPr>
        </a:p>
      </dgm:t>
    </dgm:pt>
    <dgm:pt modelId="{2001E3EB-66C1-426D-98EE-2ED146AD5A5C}" type="sibTrans" cxnId="{562B762B-0A66-4F41-9350-D60C6F76DA4C}">
      <dgm:prSet/>
      <dgm:spPr/>
      <dgm:t>
        <a:bodyPr/>
        <a:lstStyle/>
        <a:p>
          <a:endParaRPr lang="fr-FR" b="1" i="0" u="none">
            <a:solidFill>
              <a:schemeClr val="tx1"/>
            </a:solidFill>
          </a:endParaRPr>
        </a:p>
      </dgm:t>
    </dgm:pt>
    <dgm:pt modelId="{20003703-F370-4381-A1E3-381BAF8974B9}">
      <dgm:prSet phldrT="[Texte]" custT="1"/>
      <dgm:spPr/>
      <dgm:t>
        <a:bodyPr/>
        <a:lstStyle/>
        <a:p>
          <a:r>
            <a:rPr lang="fr-FR" sz="1600" b="1" i="0" u="none" dirty="0">
              <a:solidFill>
                <a:schemeClr val="tx1"/>
              </a:solidFill>
            </a:rPr>
            <a:t>Formation , Production de la connaissance , Innovation, </a:t>
          </a:r>
        </a:p>
      </dgm:t>
    </dgm:pt>
    <dgm:pt modelId="{5322A5E1-5234-4CF4-9551-EB5F718B2EA3}" type="parTrans" cxnId="{928E9346-32D2-48C3-AB95-53034D0B4A5C}">
      <dgm:prSet/>
      <dgm:spPr/>
      <dgm:t>
        <a:bodyPr/>
        <a:lstStyle/>
        <a:p>
          <a:endParaRPr lang="fr-FR" b="1" i="0" u="none">
            <a:solidFill>
              <a:schemeClr val="tx1"/>
            </a:solidFill>
          </a:endParaRPr>
        </a:p>
      </dgm:t>
    </dgm:pt>
    <dgm:pt modelId="{0B3DFA64-DF59-41B6-BFEB-BE43FB42760C}" type="sibTrans" cxnId="{928E9346-32D2-48C3-AB95-53034D0B4A5C}">
      <dgm:prSet/>
      <dgm:spPr/>
      <dgm:t>
        <a:bodyPr/>
        <a:lstStyle/>
        <a:p>
          <a:endParaRPr lang="fr-FR" b="1" i="0" u="none">
            <a:solidFill>
              <a:schemeClr val="tx1"/>
            </a:solidFill>
          </a:endParaRPr>
        </a:p>
      </dgm:t>
    </dgm:pt>
    <dgm:pt modelId="{C77C47A1-FEBF-49FD-8F24-4EB593A1F86F}">
      <dgm:prSet phldrT="[Texte]" custT="1"/>
      <dgm:spPr/>
      <dgm:t>
        <a:bodyPr/>
        <a:lstStyle/>
        <a:p>
          <a:r>
            <a:rPr lang="fr-FR" sz="1600" b="1" i="0" u="none" dirty="0">
              <a:solidFill>
                <a:schemeClr val="tx1"/>
              </a:solidFill>
            </a:rPr>
            <a:t>réseautage  (Régional, National /RUMI..)</a:t>
          </a:r>
        </a:p>
      </dgm:t>
    </dgm:pt>
    <dgm:pt modelId="{59136D25-F3B1-4CD7-B990-163503A70658}" type="parTrans" cxnId="{FD3F2129-4789-423B-9D1D-0E2A487EB6E2}">
      <dgm:prSet/>
      <dgm:spPr/>
      <dgm:t>
        <a:bodyPr/>
        <a:lstStyle/>
        <a:p>
          <a:endParaRPr lang="fr-FR" b="1" i="0" u="none">
            <a:solidFill>
              <a:schemeClr val="tx1"/>
            </a:solidFill>
          </a:endParaRPr>
        </a:p>
      </dgm:t>
    </dgm:pt>
    <dgm:pt modelId="{E6BE346D-E8C7-49C7-B7D2-4B85E9325B35}" type="sibTrans" cxnId="{FD3F2129-4789-423B-9D1D-0E2A487EB6E2}">
      <dgm:prSet/>
      <dgm:spPr/>
      <dgm:t>
        <a:bodyPr/>
        <a:lstStyle/>
        <a:p>
          <a:endParaRPr lang="fr-FR" b="1" i="0" u="none">
            <a:solidFill>
              <a:schemeClr val="tx1"/>
            </a:solidFill>
          </a:endParaRPr>
        </a:p>
      </dgm:t>
    </dgm:pt>
    <dgm:pt modelId="{B72862B7-0DEC-4CAE-81A9-17D1435DB704}" type="pres">
      <dgm:prSet presAssocID="{B87ACC51-140C-4C3B-916A-71497D79B2FB}" presName="Name0" presStyleCnt="0">
        <dgm:presLayoutVars>
          <dgm:dir/>
          <dgm:animLvl val="lvl"/>
          <dgm:resizeHandles val="exact"/>
        </dgm:presLayoutVars>
      </dgm:prSet>
      <dgm:spPr/>
      <dgm:t>
        <a:bodyPr/>
        <a:lstStyle/>
        <a:p>
          <a:endParaRPr lang="fr-FR"/>
        </a:p>
      </dgm:t>
    </dgm:pt>
    <dgm:pt modelId="{AE39A085-2C56-4493-9A2F-A7B713D48AD1}" type="pres">
      <dgm:prSet presAssocID="{70FC9E5F-776F-46A3-A10A-380489969CD0}" presName="linNode" presStyleCnt="0"/>
      <dgm:spPr/>
    </dgm:pt>
    <dgm:pt modelId="{616B7F33-A9BE-420A-B441-BB070AE07F15}" type="pres">
      <dgm:prSet presAssocID="{70FC9E5F-776F-46A3-A10A-380489969CD0}" presName="parentText" presStyleLbl="node1" presStyleIdx="0" presStyleCnt="4">
        <dgm:presLayoutVars>
          <dgm:chMax val="1"/>
          <dgm:bulletEnabled val="1"/>
        </dgm:presLayoutVars>
      </dgm:prSet>
      <dgm:spPr/>
      <dgm:t>
        <a:bodyPr/>
        <a:lstStyle/>
        <a:p>
          <a:endParaRPr lang="fr-FR"/>
        </a:p>
      </dgm:t>
    </dgm:pt>
    <dgm:pt modelId="{C5F4710A-55E7-4E7C-95D6-FC945D75B1E5}" type="pres">
      <dgm:prSet presAssocID="{70FC9E5F-776F-46A3-A10A-380489969CD0}" presName="descendantText" presStyleLbl="alignAccFollowNode1" presStyleIdx="0" presStyleCnt="4">
        <dgm:presLayoutVars>
          <dgm:bulletEnabled val="1"/>
        </dgm:presLayoutVars>
      </dgm:prSet>
      <dgm:spPr/>
      <dgm:t>
        <a:bodyPr/>
        <a:lstStyle/>
        <a:p>
          <a:endParaRPr lang="fr-FR"/>
        </a:p>
      </dgm:t>
    </dgm:pt>
    <dgm:pt modelId="{6194D5A3-ECAB-43B0-9249-57EB0A377CEB}" type="pres">
      <dgm:prSet presAssocID="{6ADFE4D3-4CDC-4D31-8275-2AD87B6094A5}" presName="sp" presStyleCnt="0"/>
      <dgm:spPr/>
    </dgm:pt>
    <dgm:pt modelId="{CA29B5B1-3D1F-4C15-B40F-2E7484C70A55}" type="pres">
      <dgm:prSet presAssocID="{532A5E23-241B-4040-BCC7-D04A61521140}" presName="linNode" presStyleCnt="0"/>
      <dgm:spPr/>
    </dgm:pt>
    <dgm:pt modelId="{2542812B-6F55-4075-97F5-1CA1AF1B6285}" type="pres">
      <dgm:prSet presAssocID="{532A5E23-241B-4040-BCC7-D04A61521140}" presName="parentText" presStyleLbl="node1" presStyleIdx="1" presStyleCnt="4">
        <dgm:presLayoutVars>
          <dgm:chMax val="1"/>
          <dgm:bulletEnabled val="1"/>
        </dgm:presLayoutVars>
      </dgm:prSet>
      <dgm:spPr/>
      <dgm:t>
        <a:bodyPr/>
        <a:lstStyle/>
        <a:p>
          <a:endParaRPr lang="fr-FR"/>
        </a:p>
      </dgm:t>
    </dgm:pt>
    <dgm:pt modelId="{16A8650D-8215-46A8-9F4A-0739F1C5FB7B}" type="pres">
      <dgm:prSet presAssocID="{532A5E23-241B-4040-BCC7-D04A61521140}" presName="descendantText" presStyleLbl="alignAccFollowNode1" presStyleIdx="1" presStyleCnt="4">
        <dgm:presLayoutVars>
          <dgm:bulletEnabled val="1"/>
        </dgm:presLayoutVars>
      </dgm:prSet>
      <dgm:spPr/>
      <dgm:t>
        <a:bodyPr/>
        <a:lstStyle/>
        <a:p>
          <a:endParaRPr lang="fr-FR"/>
        </a:p>
      </dgm:t>
    </dgm:pt>
    <dgm:pt modelId="{C0E70D7E-AE95-4EDA-A39B-5DCAD1487ED1}" type="pres">
      <dgm:prSet presAssocID="{6B5A7D87-7EA1-4548-B284-2AD628283FB0}" presName="sp" presStyleCnt="0"/>
      <dgm:spPr/>
    </dgm:pt>
    <dgm:pt modelId="{D0C377F9-3D68-45D8-AC1E-6C23D149EE9C}" type="pres">
      <dgm:prSet presAssocID="{9589429A-ADD3-40B3-9BC5-8EA61CFE1D20}" presName="linNode" presStyleCnt="0"/>
      <dgm:spPr/>
    </dgm:pt>
    <dgm:pt modelId="{5D69EF73-1121-4580-A4BB-5ABCD21166CF}" type="pres">
      <dgm:prSet presAssocID="{9589429A-ADD3-40B3-9BC5-8EA61CFE1D20}" presName="parentText" presStyleLbl="node1" presStyleIdx="2" presStyleCnt="4">
        <dgm:presLayoutVars>
          <dgm:chMax val="1"/>
          <dgm:bulletEnabled val="1"/>
        </dgm:presLayoutVars>
      </dgm:prSet>
      <dgm:spPr/>
      <dgm:t>
        <a:bodyPr/>
        <a:lstStyle/>
        <a:p>
          <a:endParaRPr lang="fr-FR"/>
        </a:p>
      </dgm:t>
    </dgm:pt>
    <dgm:pt modelId="{70CD4B0A-ED1B-4B89-9369-81D5ADBBE15A}" type="pres">
      <dgm:prSet presAssocID="{9589429A-ADD3-40B3-9BC5-8EA61CFE1D20}" presName="descendantText" presStyleLbl="alignAccFollowNode1" presStyleIdx="2" presStyleCnt="4">
        <dgm:presLayoutVars>
          <dgm:bulletEnabled val="1"/>
        </dgm:presLayoutVars>
      </dgm:prSet>
      <dgm:spPr/>
      <dgm:t>
        <a:bodyPr/>
        <a:lstStyle/>
        <a:p>
          <a:endParaRPr lang="fr-FR"/>
        </a:p>
      </dgm:t>
    </dgm:pt>
    <dgm:pt modelId="{8AF5C020-AFF1-4388-B6CA-2967CC0C02F4}" type="pres">
      <dgm:prSet presAssocID="{C50751A0-8954-4B9E-AD71-FAA783536D85}" presName="sp" presStyleCnt="0"/>
      <dgm:spPr/>
    </dgm:pt>
    <dgm:pt modelId="{D7CA93D7-A03F-4904-B764-C2482E042C12}" type="pres">
      <dgm:prSet presAssocID="{CAB2123F-5C0A-4971-B5D6-0ED3D62CDB60}" presName="linNode" presStyleCnt="0"/>
      <dgm:spPr/>
    </dgm:pt>
    <dgm:pt modelId="{D4080D9B-6EFF-4667-B0A2-0F02576083E9}" type="pres">
      <dgm:prSet presAssocID="{CAB2123F-5C0A-4971-B5D6-0ED3D62CDB60}" presName="parentText" presStyleLbl="node1" presStyleIdx="3" presStyleCnt="4">
        <dgm:presLayoutVars>
          <dgm:chMax val="1"/>
          <dgm:bulletEnabled val="1"/>
        </dgm:presLayoutVars>
      </dgm:prSet>
      <dgm:spPr/>
      <dgm:t>
        <a:bodyPr/>
        <a:lstStyle/>
        <a:p>
          <a:endParaRPr lang="fr-FR"/>
        </a:p>
      </dgm:t>
    </dgm:pt>
    <dgm:pt modelId="{789BE179-3E37-4719-AFB8-921E358B1AB0}" type="pres">
      <dgm:prSet presAssocID="{CAB2123F-5C0A-4971-B5D6-0ED3D62CDB60}" presName="descendantText" presStyleLbl="alignAccFollowNode1" presStyleIdx="3" presStyleCnt="4">
        <dgm:presLayoutVars>
          <dgm:bulletEnabled val="1"/>
        </dgm:presLayoutVars>
      </dgm:prSet>
      <dgm:spPr/>
      <dgm:t>
        <a:bodyPr/>
        <a:lstStyle/>
        <a:p>
          <a:endParaRPr lang="fr-FR"/>
        </a:p>
      </dgm:t>
    </dgm:pt>
  </dgm:ptLst>
  <dgm:cxnLst>
    <dgm:cxn modelId="{A25897B4-2AF8-4212-A35B-CC740E4F6407}" type="presOf" srcId="{27C074A2-D81C-46CF-9596-1840F4F13F63}" destId="{16A8650D-8215-46A8-9F4A-0739F1C5FB7B}" srcOrd="0" destOrd="0" presId="urn:microsoft.com/office/officeart/2005/8/layout/vList5"/>
    <dgm:cxn modelId="{62C39213-612B-4A89-B621-EB89FC4B11A3}" srcId="{B87ACC51-140C-4C3B-916A-71497D79B2FB}" destId="{70FC9E5F-776F-46A3-A10A-380489969CD0}" srcOrd="0" destOrd="0" parTransId="{033A68E6-484A-4E65-B4CB-73DAB51CFE37}" sibTransId="{6ADFE4D3-4CDC-4D31-8275-2AD87B6094A5}"/>
    <dgm:cxn modelId="{68B97953-8492-4A95-A3F2-1FECC81E8193}" srcId="{B87ACC51-140C-4C3B-916A-71497D79B2FB}" destId="{CAB2123F-5C0A-4971-B5D6-0ED3D62CDB60}" srcOrd="3" destOrd="0" parTransId="{B42332B4-D39D-4D03-B465-07752EF395C3}" sibTransId="{9D6B0097-2DC0-4D9B-9E60-EA5AFE876E4E}"/>
    <dgm:cxn modelId="{0A536E5A-0FC2-4FB8-9C7D-2D4649F37FDA}" srcId="{CAB2123F-5C0A-4971-B5D6-0ED3D62CDB60}" destId="{5A38CA9D-8F09-4C95-A2BC-4C2C4EA6576C}" srcOrd="0" destOrd="0" parTransId="{CC7FD0B0-C87D-4F7D-92B0-346FADCBA96D}" sibTransId="{967AD5F6-EAE4-4B19-B834-85F9E722CA1E}"/>
    <dgm:cxn modelId="{6A2DFEFC-67E0-495E-BB8E-DBE33BDD36E4}" type="presOf" srcId="{31554DF8-63F0-455B-861C-64220C825D17}" destId="{C5F4710A-55E7-4E7C-95D6-FC945D75B1E5}" srcOrd="0" destOrd="0" presId="urn:microsoft.com/office/officeart/2005/8/layout/vList5"/>
    <dgm:cxn modelId="{BDC2A399-1B94-4C32-9951-1B3288E1D1F0}" srcId="{B87ACC51-140C-4C3B-916A-71497D79B2FB}" destId="{532A5E23-241B-4040-BCC7-D04A61521140}" srcOrd="1" destOrd="0" parTransId="{FF91E542-1EF0-4D4F-AF22-28BDD368DFE3}" sibTransId="{6B5A7D87-7EA1-4548-B284-2AD628283FB0}"/>
    <dgm:cxn modelId="{20090FA7-F06A-43AB-BEFE-773B878FF8C3}" srcId="{532A5E23-241B-4040-BCC7-D04A61521140}" destId="{27C074A2-D81C-46CF-9596-1840F4F13F63}" srcOrd="0" destOrd="0" parTransId="{BC7EB666-3DA4-41C1-96B4-2517A179F9BB}" sibTransId="{5DEB31C9-461C-4F03-AD8B-79A420FBA008}"/>
    <dgm:cxn modelId="{562B762B-0A66-4F41-9350-D60C6F76DA4C}" srcId="{70FC9E5F-776F-46A3-A10A-380489969CD0}" destId="{3AD4AFC0-92C5-4AF5-98F4-89B5FFF45BFC}" srcOrd="1" destOrd="0" parTransId="{4F3F594F-B914-4881-A781-AEC6F87CF048}" sibTransId="{2001E3EB-66C1-426D-98EE-2ED146AD5A5C}"/>
    <dgm:cxn modelId="{37C4C99A-380B-4D13-8FAF-B8BB343FC0E3}" type="presOf" srcId="{CAB2123F-5C0A-4971-B5D6-0ED3D62CDB60}" destId="{D4080D9B-6EFF-4667-B0A2-0F02576083E9}" srcOrd="0" destOrd="0" presId="urn:microsoft.com/office/officeart/2005/8/layout/vList5"/>
    <dgm:cxn modelId="{DBB1E4BC-3EA8-4AB4-8CA4-EADD797D45AF}" type="presOf" srcId="{20003703-F370-4381-A1E3-381BAF8974B9}" destId="{16A8650D-8215-46A8-9F4A-0739F1C5FB7B}" srcOrd="0" destOrd="1" presId="urn:microsoft.com/office/officeart/2005/8/layout/vList5"/>
    <dgm:cxn modelId="{928E9346-32D2-48C3-AB95-53034D0B4A5C}" srcId="{532A5E23-241B-4040-BCC7-D04A61521140}" destId="{20003703-F370-4381-A1E3-381BAF8974B9}" srcOrd="1" destOrd="0" parTransId="{5322A5E1-5234-4CF4-9551-EB5F718B2EA3}" sibTransId="{0B3DFA64-DF59-41B6-BFEB-BE43FB42760C}"/>
    <dgm:cxn modelId="{3C26B098-14D5-49B8-A645-124210CA4698}" type="presOf" srcId="{B00CD932-BCA8-45BA-B326-83C27104B016}" destId="{789BE179-3E37-4719-AFB8-921E358B1AB0}" srcOrd="0" destOrd="3" presId="urn:microsoft.com/office/officeart/2005/8/layout/vList5"/>
    <dgm:cxn modelId="{1351A859-97B6-40B7-94F3-2534C2D92516}" type="presOf" srcId="{ADB07F9D-AEE0-4637-8FD8-649C3FF981F9}" destId="{70CD4B0A-ED1B-4B89-9369-81D5ADBBE15A}" srcOrd="0" destOrd="0" presId="urn:microsoft.com/office/officeart/2005/8/layout/vList5"/>
    <dgm:cxn modelId="{1C7A350E-7677-4EC9-AFB0-159F53ECE305}" type="presOf" srcId="{B87ACC51-140C-4C3B-916A-71497D79B2FB}" destId="{B72862B7-0DEC-4CAE-81A9-17D1435DB704}" srcOrd="0" destOrd="0" presId="urn:microsoft.com/office/officeart/2005/8/layout/vList5"/>
    <dgm:cxn modelId="{28FAFE06-B2EA-460E-A088-8C642559920B}" srcId="{B87ACC51-140C-4C3B-916A-71497D79B2FB}" destId="{9589429A-ADD3-40B3-9BC5-8EA61CFE1D20}" srcOrd="2" destOrd="0" parTransId="{E035A7EC-2E55-4CEC-8A8C-1B92494B548D}" sibTransId="{C50751A0-8954-4B9E-AD71-FAA783536D85}"/>
    <dgm:cxn modelId="{FD3F2129-4789-423B-9D1D-0E2A487EB6E2}" srcId="{9589429A-ADD3-40B3-9BC5-8EA61CFE1D20}" destId="{C77C47A1-FEBF-49FD-8F24-4EB593A1F86F}" srcOrd="1" destOrd="0" parTransId="{59136D25-F3B1-4CD7-B990-163503A70658}" sibTransId="{E6BE346D-E8C7-49C7-B7D2-4B85E9325B35}"/>
    <dgm:cxn modelId="{41159514-C7A7-4E38-890B-98D81ACDA90E}" type="presOf" srcId="{3A2E4281-36A1-4511-8146-F2C0A81FB9A4}" destId="{789BE179-3E37-4719-AFB8-921E358B1AB0}" srcOrd="0" destOrd="1" presId="urn:microsoft.com/office/officeart/2005/8/layout/vList5"/>
    <dgm:cxn modelId="{169F86D4-A655-4764-8135-8B4A522E2BE4}" type="presOf" srcId="{532A5E23-241B-4040-BCC7-D04A61521140}" destId="{2542812B-6F55-4075-97F5-1CA1AF1B6285}" srcOrd="0" destOrd="0" presId="urn:microsoft.com/office/officeart/2005/8/layout/vList5"/>
    <dgm:cxn modelId="{029EB2AB-038D-403B-9EBF-9FB03C4D2915}" srcId="{9589429A-ADD3-40B3-9BC5-8EA61CFE1D20}" destId="{ADB07F9D-AEE0-4637-8FD8-649C3FF981F9}" srcOrd="0" destOrd="0" parTransId="{A95D31A9-7675-4E62-BC88-3CF2FC617503}" sibTransId="{7BF962E1-C0BA-4C8A-8EC2-878306DB8822}"/>
    <dgm:cxn modelId="{97B4B6A9-D774-43D6-AF8C-14C1BB14B35F}" type="presOf" srcId="{9589429A-ADD3-40B3-9BC5-8EA61CFE1D20}" destId="{5D69EF73-1121-4580-A4BB-5ABCD21166CF}" srcOrd="0" destOrd="0" presId="urn:microsoft.com/office/officeart/2005/8/layout/vList5"/>
    <dgm:cxn modelId="{12DD98C1-4D49-4025-B907-8C244586015D}" srcId="{CAB2123F-5C0A-4971-B5D6-0ED3D62CDB60}" destId="{3A2E4281-36A1-4511-8146-F2C0A81FB9A4}" srcOrd="1" destOrd="0" parTransId="{39590B2D-734D-4C4A-BBFB-A7BC8D196B44}" sibTransId="{BA712B6D-0264-40F1-B140-CFFEF6F098CF}"/>
    <dgm:cxn modelId="{04E7E765-D534-4D05-A352-678E559E547E}" srcId="{CAB2123F-5C0A-4971-B5D6-0ED3D62CDB60}" destId="{99087ED0-F54D-42DE-9C65-778F42D7D8AC}" srcOrd="2" destOrd="0" parTransId="{D8D4BAFB-7E3D-48F1-AE7B-B5DF43ED1585}" sibTransId="{CD24230C-12B6-40CD-867D-E15E99D64F06}"/>
    <dgm:cxn modelId="{6A234F2D-6F99-42A6-B621-ADEC3309E8F8}" type="presOf" srcId="{99087ED0-F54D-42DE-9C65-778F42D7D8AC}" destId="{789BE179-3E37-4719-AFB8-921E358B1AB0}" srcOrd="0" destOrd="2" presId="urn:microsoft.com/office/officeart/2005/8/layout/vList5"/>
    <dgm:cxn modelId="{4F326777-47C3-4D78-BF1B-0478F3333881}" type="presOf" srcId="{70FC9E5F-776F-46A3-A10A-380489969CD0}" destId="{616B7F33-A9BE-420A-B441-BB070AE07F15}" srcOrd="0" destOrd="0" presId="urn:microsoft.com/office/officeart/2005/8/layout/vList5"/>
    <dgm:cxn modelId="{7B60DCA2-445B-4A54-B0F2-FC9475B9D666}" type="presOf" srcId="{3AD4AFC0-92C5-4AF5-98F4-89B5FFF45BFC}" destId="{C5F4710A-55E7-4E7C-95D6-FC945D75B1E5}" srcOrd="0" destOrd="1" presId="urn:microsoft.com/office/officeart/2005/8/layout/vList5"/>
    <dgm:cxn modelId="{FDBC57D6-1CA5-452A-8448-B5862F5940F6}" type="presOf" srcId="{C77C47A1-FEBF-49FD-8F24-4EB593A1F86F}" destId="{70CD4B0A-ED1B-4B89-9369-81D5ADBBE15A}" srcOrd="0" destOrd="1" presId="urn:microsoft.com/office/officeart/2005/8/layout/vList5"/>
    <dgm:cxn modelId="{78D56D80-4DC3-4053-A6B0-D708BCE13329}" srcId="{CAB2123F-5C0A-4971-B5D6-0ED3D62CDB60}" destId="{B00CD932-BCA8-45BA-B326-83C27104B016}" srcOrd="3" destOrd="0" parTransId="{68DB3785-B55B-447C-A9CD-59424C462E63}" sibTransId="{B0A5A89A-C345-4C32-9D60-4F63A89A5D69}"/>
    <dgm:cxn modelId="{A906DAEF-D103-4B7C-A45C-A9B7198DAC41}" type="presOf" srcId="{5A38CA9D-8F09-4C95-A2BC-4C2C4EA6576C}" destId="{789BE179-3E37-4719-AFB8-921E358B1AB0}" srcOrd="0" destOrd="0" presId="urn:microsoft.com/office/officeart/2005/8/layout/vList5"/>
    <dgm:cxn modelId="{DB103E89-6757-49EA-B37A-71541598BA02}" srcId="{70FC9E5F-776F-46A3-A10A-380489969CD0}" destId="{31554DF8-63F0-455B-861C-64220C825D17}" srcOrd="0" destOrd="0" parTransId="{1A7BCC4A-7C1D-478E-B440-C163C34BC74C}" sibTransId="{D464BACF-908C-4581-AF82-25F405E4D189}"/>
    <dgm:cxn modelId="{4FA0C8B0-F219-4CD5-B6C1-AC174344333B}" type="presParOf" srcId="{B72862B7-0DEC-4CAE-81A9-17D1435DB704}" destId="{AE39A085-2C56-4493-9A2F-A7B713D48AD1}" srcOrd="0" destOrd="0" presId="urn:microsoft.com/office/officeart/2005/8/layout/vList5"/>
    <dgm:cxn modelId="{E2161B4C-D579-46EF-A0B6-2CE8B2862F08}" type="presParOf" srcId="{AE39A085-2C56-4493-9A2F-A7B713D48AD1}" destId="{616B7F33-A9BE-420A-B441-BB070AE07F15}" srcOrd="0" destOrd="0" presId="urn:microsoft.com/office/officeart/2005/8/layout/vList5"/>
    <dgm:cxn modelId="{811DF41A-B124-4DF9-9D1B-ECD7F82C20AD}" type="presParOf" srcId="{AE39A085-2C56-4493-9A2F-A7B713D48AD1}" destId="{C5F4710A-55E7-4E7C-95D6-FC945D75B1E5}" srcOrd="1" destOrd="0" presId="urn:microsoft.com/office/officeart/2005/8/layout/vList5"/>
    <dgm:cxn modelId="{34D24E80-DE78-45DB-AA84-76909A40AB14}" type="presParOf" srcId="{B72862B7-0DEC-4CAE-81A9-17D1435DB704}" destId="{6194D5A3-ECAB-43B0-9249-57EB0A377CEB}" srcOrd="1" destOrd="0" presId="urn:microsoft.com/office/officeart/2005/8/layout/vList5"/>
    <dgm:cxn modelId="{28A436A8-3241-4549-97FC-A4C636DC635E}" type="presParOf" srcId="{B72862B7-0DEC-4CAE-81A9-17D1435DB704}" destId="{CA29B5B1-3D1F-4C15-B40F-2E7484C70A55}" srcOrd="2" destOrd="0" presId="urn:microsoft.com/office/officeart/2005/8/layout/vList5"/>
    <dgm:cxn modelId="{3BEB9CC5-9BA2-4755-A120-24C0B92C3950}" type="presParOf" srcId="{CA29B5B1-3D1F-4C15-B40F-2E7484C70A55}" destId="{2542812B-6F55-4075-97F5-1CA1AF1B6285}" srcOrd="0" destOrd="0" presId="urn:microsoft.com/office/officeart/2005/8/layout/vList5"/>
    <dgm:cxn modelId="{70B2AC9C-F74B-47FB-AFB2-831CC91084B5}" type="presParOf" srcId="{CA29B5B1-3D1F-4C15-B40F-2E7484C70A55}" destId="{16A8650D-8215-46A8-9F4A-0739F1C5FB7B}" srcOrd="1" destOrd="0" presId="urn:microsoft.com/office/officeart/2005/8/layout/vList5"/>
    <dgm:cxn modelId="{1DA2C258-5020-4641-B84D-5838031C279C}" type="presParOf" srcId="{B72862B7-0DEC-4CAE-81A9-17D1435DB704}" destId="{C0E70D7E-AE95-4EDA-A39B-5DCAD1487ED1}" srcOrd="3" destOrd="0" presId="urn:microsoft.com/office/officeart/2005/8/layout/vList5"/>
    <dgm:cxn modelId="{1D5B454E-5A90-4E2A-87B6-3313AD9B0A09}" type="presParOf" srcId="{B72862B7-0DEC-4CAE-81A9-17D1435DB704}" destId="{D0C377F9-3D68-45D8-AC1E-6C23D149EE9C}" srcOrd="4" destOrd="0" presId="urn:microsoft.com/office/officeart/2005/8/layout/vList5"/>
    <dgm:cxn modelId="{B3AFEABD-8A15-4448-A742-5E6A1BD2932B}" type="presParOf" srcId="{D0C377F9-3D68-45D8-AC1E-6C23D149EE9C}" destId="{5D69EF73-1121-4580-A4BB-5ABCD21166CF}" srcOrd="0" destOrd="0" presId="urn:microsoft.com/office/officeart/2005/8/layout/vList5"/>
    <dgm:cxn modelId="{67ABEDFA-C1D4-4918-8A30-393EAE82AF8B}" type="presParOf" srcId="{D0C377F9-3D68-45D8-AC1E-6C23D149EE9C}" destId="{70CD4B0A-ED1B-4B89-9369-81D5ADBBE15A}" srcOrd="1" destOrd="0" presId="urn:microsoft.com/office/officeart/2005/8/layout/vList5"/>
    <dgm:cxn modelId="{E31A97F8-4522-4B4F-843A-6F07AFB6EDB7}" type="presParOf" srcId="{B72862B7-0DEC-4CAE-81A9-17D1435DB704}" destId="{8AF5C020-AFF1-4388-B6CA-2967CC0C02F4}" srcOrd="5" destOrd="0" presId="urn:microsoft.com/office/officeart/2005/8/layout/vList5"/>
    <dgm:cxn modelId="{EE1460FF-7C48-4E6A-9B37-744EC96A3B4F}" type="presParOf" srcId="{B72862B7-0DEC-4CAE-81A9-17D1435DB704}" destId="{D7CA93D7-A03F-4904-B764-C2482E042C12}" srcOrd="6" destOrd="0" presId="urn:microsoft.com/office/officeart/2005/8/layout/vList5"/>
    <dgm:cxn modelId="{30DA2DE5-31C1-46EE-B51E-32F3FD9468BA}" type="presParOf" srcId="{D7CA93D7-A03F-4904-B764-C2482E042C12}" destId="{D4080D9B-6EFF-4667-B0A2-0F02576083E9}" srcOrd="0" destOrd="0" presId="urn:microsoft.com/office/officeart/2005/8/layout/vList5"/>
    <dgm:cxn modelId="{AEA10A71-D875-48EA-8799-8CB0A414D325}" type="presParOf" srcId="{D7CA93D7-A03F-4904-B764-C2482E042C12}" destId="{789BE179-3E37-4719-AFB8-921E358B1AB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557CC5-7F1A-4435-AE5D-80990A3AE20A}"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fr-FR"/>
        </a:p>
      </dgm:t>
    </dgm:pt>
    <dgm:pt modelId="{2A38BFA9-30CA-4857-AC67-CE555EFD5019}">
      <dgm:prSet phldrT="[Texte]" custT="1"/>
      <dgm:spPr/>
      <dgm:t>
        <a:bodyPr/>
        <a:lstStyle/>
        <a:p>
          <a:r>
            <a:rPr lang="fr-FR" sz="2000" b="1" dirty="0">
              <a:latin typeface="Andalus" panose="02020603050405020304" pitchFamily="18" charset="-78"/>
              <a:cs typeface="Andalus" panose="02020603050405020304" pitchFamily="18" charset="-78"/>
            </a:rPr>
            <a:t>Mener des activités d’accompagnement et de sensibilisation pour l’appui et l’inclusion des étudiants en situation de vulnérabilité pour répondre aux besoins identifiés auprès de 4 catégories d’étudiant.es </a:t>
          </a:r>
          <a:endParaRPr lang="fr-FR" sz="2000" dirty="0"/>
        </a:p>
      </dgm:t>
    </dgm:pt>
    <dgm:pt modelId="{8E80ACBC-3834-4600-B94A-18A1762FFBF2}" type="parTrans" cxnId="{DF6DBA1B-81AC-47D4-B61A-352D9A6BF2F2}">
      <dgm:prSet/>
      <dgm:spPr/>
      <dgm:t>
        <a:bodyPr/>
        <a:lstStyle/>
        <a:p>
          <a:endParaRPr lang="fr-FR" sz="1800"/>
        </a:p>
      </dgm:t>
    </dgm:pt>
    <dgm:pt modelId="{8D1BAC80-7132-4FD4-A859-4DCE6DBC435E}" type="sibTrans" cxnId="{DF6DBA1B-81AC-47D4-B61A-352D9A6BF2F2}">
      <dgm:prSet/>
      <dgm:spPr/>
      <dgm:t>
        <a:bodyPr/>
        <a:lstStyle/>
        <a:p>
          <a:endParaRPr lang="fr-FR" sz="1800"/>
        </a:p>
      </dgm:t>
    </dgm:pt>
    <dgm:pt modelId="{1F51507A-BD4D-41A7-A941-DF3AA1D59D75}">
      <dgm:prSet phldrT="[Texte]" custT="1"/>
      <dgm:spPr/>
      <dgm:t>
        <a:bodyPr/>
        <a:lstStyle/>
        <a:p>
          <a:r>
            <a:rPr lang="fr-FR" sz="1800" b="1" dirty="0">
              <a:latin typeface="Andalus" panose="02020603050405020304" pitchFamily="18" charset="-78"/>
              <a:cs typeface="Andalus" panose="02020603050405020304" pitchFamily="18" charset="-78"/>
            </a:rPr>
            <a:t>les étudiants.es en situation de vulnérabilité socio-économique : (l’origine rurale pauvreté et la fragilité familiale sont souvent à l'origine de l’abandon )(49%).</a:t>
          </a:r>
          <a:endParaRPr lang="fr-FR" sz="1800" dirty="0"/>
        </a:p>
      </dgm:t>
    </dgm:pt>
    <dgm:pt modelId="{94017C9B-3E96-43DA-BCF1-962E55D652CB}" type="parTrans" cxnId="{8DC984D5-47DB-4470-BBAD-42421D62A336}">
      <dgm:prSet/>
      <dgm:spPr/>
      <dgm:t>
        <a:bodyPr/>
        <a:lstStyle/>
        <a:p>
          <a:endParaRPr lang="fr-FR" sz="1800"/>
        </a:p>
      </dgm:t>
    </dgm:pt>
    <dgm:pt modelId="{B02445AE-876A-4B65-AA8E-A506E34C2BB4}" type="sibTrans" cxnId="{8DC984D5-47DB-4470-BBAD-42421D62A336}">
      <dgm:prSet/>
      <dgm:spPr/>
      <dgm:t>
        <a:bodyPr/>
        <a:lstStyle/>
        <a:p>
          <a:endParaRPr lang="fr-FR" sz="1800"/>
        </a:p>
      </dgm:t>
    </dgm:pt>
    <dgm:pt modelId="{97AF4581-8F7D-4427-A2ED-4C2C935DD9AF}">
      <dgm:prSet phldrT="[Texte]" custT="1"/>
      <dgm:spPr/>
      <dgm:t>
        <a:bodyPr/>
        <a:lstStyle/>
        <a:p>
          <a:r>
            <a:rPr lang="fr-FR" sz="1800" b="1" dirty="0">
              <a:latin typeface="Andalus" panose="02020603050405020304" pitchFamily="18" charset="-78"/>
              <a:cs typeface="Andalus" panose="02020603050405020304" pitchFamily="18" charset="-78"/>
            </a:rPr>
            <a:t>les étudiants.es en situation de handicap ou de fragilité psychologique,</a:t>
          </a:r>
          <a:endParaRPr lang="fr-FR" sz="1800" dirty="0"/>
        </a:p>
      </dgm:t>
    </dgm:pt>
    <dgm:pt modelId="{3729097B-EB21-4434-80E9-7D1E2C5604D7}" type="parTrans" cxnId="{E5A286C9-8E73-4A37-88B8-72D176C81D89}">
      <dgm:prSet/>
      <dgm:spPr/>
      <dgm:t>
        <a:bodyPr/>
        <a:lstStyle/>
        <a:p>
          <a:endParaRPr lang="fr-FR" sz="1800"/>
        </a:p>
      </dgm:t>
    </dgm:pt>
    <dgm:pt modelId="{F2B201A5-0762-4EA4-B321-DC186A356EB3}" type="sibTrans" cxnId="{E5A286C9-8E73-4A37-88B8-72D176C81D89}">
      <dgm:prSet/>
      <dgm:spPr/>
      <dgm:t>
        <a:bodyPr/>
        <a:lstStyle/>
        <a:p>
          <a:endParaRPr lang="fr-FR" sz="1800"/>
        </a:p>
      </dgm:t>
    </dgm:pt>
    <dgm:pt modelId="{89875C67-3E5D-4837-A357-BC452FEA901E}">
      <dgm:prSet phldrT="[Texte]" custT="1"/>
      <dgm:spPr/>
      <dgm:t>
        <a:bodyPr/>
        <a:lstStyle/>
        <a:p>
          <a:r>
            <a:rPr lang="fr-FR" sz="1800" b="1" dirty="0">
              <a:latin typeface="Andalus" panose="02020603050405020304" pitchFamily="18" charset="-78"/>
              <a:cs typeface="Andalus" panose="02020603050405020304" pitchFamily="18" charset="-78"/>
            </a:rPr>
            <a:t>les étudiants.es internationaux (65) avec une majorité d’origine subsaharien; confrontés aux problèmes d’intégration de la diversité culturelle et linguistique. </a:t>
          </a:r>
          <a:endParaRPr lang="fr-FR" sz="1800" dirty="0"/>
        </a:p>
      </dgm:t>
    </dgm:pt>
    <dgm:pt modelId="{9F4E414A-4A7E-4721-95A0-04713BF5885D}" type="parTrans" cxnId="{D8C34D89-D87C-46C2-8AD9-E60FBE2B0325}">
      <dgm:prSet/>
      <dgm:spPr/>
      <dgm:t>
        <a:bodyPr/>
        <a:lstStyle/>
        <a:p>
          <a:endParaRPr lang="fr-FR" sz="1800"/>
        </a:p>
      </dgm:t>
    </dgm:pt>
    <dgm:pt modelId="{02923C36-9AE5-4E82-A6AD-E21F90B31E05}" type="sibTrans" cxnId="{D8C34D89-D87C-46C2-8AD9-E60FBE2B0325}">
      <dgm:prSet/>
      <dgm:spPr/>
      <dgm:t>
        <a:bodyPr/>
        <a:lstStyle/>
        <a:p>
          <a:endParaRPr lang="fr-FR" sz="1800"/>
        </a:p>
      </dgm:t>
    </dgm:pt>
    <dgm:pt modelId="{109DDD96-F74C-4644-BD2E-F6E4E9B3D1A5}">
      <dgm:prSet custT="1"/>
      <dgm:spPr/>
      <dgm:t>
        <a:bodyPr/>
        <a:lstStyle/>
        <a:p>
          <a:r>
            <a:rPr lang="fr-FR" sz="1800" b="1">
              <a:latin typeface="Andalus" panose="02020603050405020304" pitchFamily="18" charset="-78"/>
              <a:cs typeface="Andalus" panose="02020603050405020304" pitchFamily="18" charset="-78"/>
            </a:rPr>
            <a:t>les étudiant.es victimes de discrimination basée sur le genre. </a:t>
          </a:r>
          <a:endParaRPr lang="fr-FR" sz="1800" b="1" dirty="0">
            <a:latin typeface="Andalus" panose="02020603050405020304" pitchFamily="18" charset="-78"/>
            <a:cs typeface="Andalus" panose="02020603050405020304" pitchFamily="18" charset="-78"/>
          </a:endParaRPr>
        </a:p>
      </dgm:t>
    </dgm:pt>
    <dgm:pt modelId="{3203A793-BDC1-49D3-9C4B-657865EEDFE4}" type="parTrans" cxnId="{BA89560F-CDDF-4BE6-9F57-960C8EFCF066}">
      <dgm:prSet/>
      <dgm:spPr/>
      <dgm:t>
        <a:bodyPr/>
        <a:lstStyle/>
        <a:p>
          <a:endParaRPr lang="fr-FR" sz="1800"/>
        </a:p>
      </dgm:t>
    </dgm:pt>
    <dgm:pt modelId="{AC2BD199-DBA4-4EB9-9711-9A597433C95A}" type="sibTrans" cxnId="{BA89560F-CDDF-4BE6-9F57-960C8EFCF066}">
      <dgm:prSet/>
      <dgm:spPr/>
      <dgm:t>
        <a:bodyPr/>
        <a:lstStyle/>
        <a:p>
          <a:endParaRPr lang="fr-FR" sz="1800"/>
        </a:p>
      </dgm:t>
    </dgm:pt>
    <dgm:pt modelId="{F80033AB-8749-4191-8DB4-A1AB4C90EA70}">
      <dgm:prSet/>
      <dgm:spPr/>
      <dgm:t>
        <a:bodyPr/>
        <a:lstStyle/>
        <a:p>
          <a:endParaRPr lang="fr-FR"/>
        </a:p>
      </dgm:t>
    </dgm:pt>
    <dgm:pt modelId="{D5D12073-B4E0-49AE-86B3-37B8DFA3FD3C}" type="parTrans" cxnId="{05C2689E-42F2-455F-9623-DFA5CB1B449A}">
      <dgm:prSet/>
      <dgm:spPr/>
      <dgm:t>
        <a:bodyPr/>
        <a:lstStyle/>
        <a:p>
          <a:endParaRPr lang="fr-FR" sz="1800"/>
        </a:p>
      </dgm:t>
    </dgm:pt>
    <dgm:pt modelId="{41E211DB-F8D2-4B57-B047-8C9B162C367C}" type="sibTrans" cxnId="{05C2689E-42F2-455F-9623-DFA5CB1B449A}">
      <dgm:prSet/>
      <dgm:spPr/>
      <dgm:t>
        <a:bodyPr/>
        <a:lstStyle/>
        <a:p>
          <a:endParaRPr lang="fr-FR" sz="1800"/>
        </a:p>
      </dgm:t>
    </dgm:pt>
    <dgm:pt modelId="{4160BB4D-8E91-4443-AB06-7A1800EF0218}" type="pres">
      <dgm:prSet presAssocID="{F2557CC5-7F1A-4435-AE5D-80990A3AE20A}" presName="composite" presStyleCnt="0">
        <dgm:presLayoutVars>
          <dgm:chMax val="1"/>
          <dgm:dir/>
          <dgm:resizeHandles val="exact"/>
        </dgm:presLayoutVars>
      </dgm:prSet>
      <dgm:spPr/>
      <dgm:t>
        <a:bodyPr/>
        <a:lstStyle/>
        <a:p>
          <a:endParaRPr lang="fr-FR"/>
        </a:p>
      </dgm:t>
    </dgm:pt>
    <dgm:pt modelId="{376E9154-98F2-43A3-A86F-4EB0B99E1DB2}" type="pres">
      <dgm:prSet presAssocID="{2A38BFA9-30CA-4857-AC67-CE555EFD5019}" presName="roof" presStyleLbl="dkBgShp" presStyleIdx="0" presStyleCnt="2"/>
      <dgm:spPr/>
      <dgm:t>
        <a:bodyPr/>
        <a:lstStyle/>
        <a:p>
          <a:endParaRPr lang="fr-FR"/>
        </a:p>
      </dgm:t>
    </dgm:pt>
    <dgm:pt modelId="{B3E4BA5B-E893-409B-9883-DD239D8D01BC}" type="pres">
      <dgm:prSet presAssocID="{2A38BFA9-30CA-4857-AC67-CE555EFD5019}" presName="pillars" presStyleCnt="0"/>
      <dgm:spPr/>
    </dgm:pt>
    <dgm:pt modelId="{BC36454E-7C92-4EF1-B341-BC6917064BFD}" type="pres">
      <dgm:prSet presAssocID="{2A38BFA9-30CA-4857-AC67-CE555EFD5019}" presName="pillar1" presStyleLbl="node1" presStyleIdx="0" presStyleCnt="4">
        <dgm:presLayoutVars>
          <dgm:bulletEnabled val="1"/>
        </dgm:presLayoutVars>
      </dgm:prSet>
      <dgm:spPr/>
      <dgm:t>
        <a:bodyPr/>
        <a:lstStyle/>
        <a:p>
          <a:endParaRPr lang="fr-FR"/>
        </a:p>
      </dgm:t>
    </dgm:pt>
    <dgm:pt modelId="{CD9F381D-7913-43A5-A4CF-07CDDF90DF55}" type="pres">
      <dgm:prSet presAssocID="{97AF4581-8F7D-4427-A2ED-4C2C935DD9AF}" presName="pillarX" presStyleLbl="node1" presStyleIdx="1" presStyleCnt="4">
        <dgm:presLayoutVars>
          <dgm:bulletEnabled val="1"/>
        </dgm:presLayoutVars>
      </dgm:prSet>
      <dgm:spPr/>
      <dgm:t>
        <a:bodyPr/>
        <a:lstStyle/>
        <a:p>
          <a:endParaRPr lang="fr-FR"/>
        </a:p>
      </dgm:t>
    </dgm:pt>
    <dgm:pt modelId="{B4F9D7BA-8D3E-474A-8154-A31CF1EB6433}" type="pres">
      <dgm:prSet presAssocID="{89875C67-3E5D-4837-A357-BC452FEA901E}" presName="pillarX" presStyleLbl="node1" presStyleIdx="2" presStyleCnt="4">
        <dgm:presLayoutVars>
          <dgm:bulletEnabled val="1"/>
        </dgm:presLayoutVars>
      </dgm:prSet>
      <dgm:spPr/>
      <dgm:t>
        <a:bodyPr/>
        <a:lstStyle/>
        <a:p>
          <a:endParaRPr lang="fr-FR"/>
        </a:p>
      </dgm:t>
    </dgm:pt>
    <dgm:pt modelId="{384A5D80-F079-4891-BE7B-20C745F3DD33}" type="pres">
      <dgm:prSet presAssocID="{109DDD96-F74C-4644-BD2E-F6E4E9B3D1A5}" presName="pillarX" presStyleLbl="node1" presStyleIdx="3" presStyleCnt="4">
        <dgm:presLayoutVars>
          <dgm:bulletEnabled val="1"/>
        </dgm:presLayoutVars>
      </dgm:prSet>
      <dgm:spPr/>
      <dgm:t>
        <a:bodyPr/>
        <a:lstStyle/>
        <a:p>
          <a:endParaRPr lang="fr-FR"/>
        </a:p>
      </dgm:t>
    </dgm:pt>
    <dgm:pt modelId="{860B79EE-4A8C-49C9-8C4D-DF2DF2B38671}" type="pres">
      <dgm:prSet presAssocID="{2A38BFA9-30CA-4857-AC67-CE555EFD5019}" presName="base" presStyleLbl="dkBgShp" presStyleIdx="1" presStyleCnt="2" custLinFactY="10491" custLinFactNeighborX="313" custLinFactNeighborY="100000"/>
      <dgm:spPr/>
    </dgm:pt>
  </dgm:ptLst>
  <dgm:cxnLst>
    <dgm:cxn modelId="{FB02CC85-580B-40E6-8176-8F81BAEBD946}" type="presOf" srcId="{F2557CC5-7F1A-4435-AE5D-80990A3AE20A}" destId="{4160BB4D-8E91-4443-AB06-7A1800EF0218}" srcOrd="0" destOrd="0" presId="urn:microsoft.com/office/officeart/2005/8/layout/hList3"/>
    <dgm:cxn modelId="{8DC984D5-47DB-4470-BBAD-42421D62A336}" srcId="{2A38BFA9-30CA-4857-AC67-CE555EFD5019}" destId="{1F51507A-BD4D-41A7-A941-DF3AA1D59D75}" srcOrd="0" destOrd="0" parTransId="{94017C9B-3E96-43DA-BCF1-962E55D652CB}" sibTransId="{B02445AE-876A-4B65-AA8E-A506E34C2BB4}"/>
    <dgm:cxn modelId="{751394E1-7E16-48C8-836F-A509E616A189}" type="presOf" srcId="{89875C67-3E5D-4837-A357-BC452FEA901E}" destId="{B4F9D7BA-8D3E-474A-8154-A31CF1EB6433}" srcOrd="0" destOrd="0" presId="urn:microsoft.com/office/officeart/2005/8/layout/hList3"/>
    <dgm:cxn modelId="{F0A065FE-7D08-40EB-80DF-12AB2FD4731D}" type="presOf" srcId="{109DDD96-F74C-4644-BD2E-F6E4E9B3D1A5}" destId="{384A5D80-F079-4891-BE7B-20C745F3DD33}" srcOrd="0" destOrd="0" presId="urn:microsoft.com/office/officeart/2005/8/layout/hList3"/>
    <dgm:cxn modelId="{BA89560F-CDDF-4BE6-9F57-960C8EFCF066}" srcId="{2A38BFA9-30CA-4857-AC67-CE555EFD5019}" destId="{109DDD96-F74C-4644-BD2E-F6E4E9B3D1A5}" srcOrd="3" destOrd="0" parTransId="{3203A793-BDC1-49D3-9C4B-657865EEDFE4}" sibTransId="{AC2BD199-DBA4-4EB9-9711-9A597433C95A}"/>
    <dgm:cxn modelId="{D8C34D89-D87C-46C2-8AD9-E60FBE2B0325}" srcId="{2A38BFA9-30CA-4857-AC67-CE555EFD5019}" destId="{89875C67-3E5D-4837-A357-BC452FEA901E}" srcOrd="2" destOrd="0" parTransId="{9F4E414A-4A7E-4721-95A0-04713BF5885D}" sibTransId="{02923C36-9AE5-4E82-A6AD-E21F90B31E05}"/>
    <dgm:cxn modelId="{DF6DBA1B-81AC-47D4-B61A-352D9A6BF2F2}" srcId="{F2557CC5-7F1A-4435-AE5D-80990A3AE20A}" destId="{2A38BFA9-30CA-4857-AC67-CE555EFD5019}" srcOrd="0" destOrd="0" parTransId="{8E80ACBC-3834-4600-B94A-18A1762FFBF2}" sibTransId="{8D1BAC80-7132-4FD4-A859-4DCE6DBC435E}"/>
    <dgm:cxn modelId="{811AA5AA-E736-4ACC-AB3C-D3EF4FB1C0A2}" type="presOf" srcId="{1F51507A-BD4D-41A7-A941-DF3AA1D59D75}" destId="{BC36454E-7C92-4EF1-B341-BC6917064BFD}" srcOrd="0" destOrd="0" presId="urn:microsoft.com/office/officeart/2005/8/layout/hList3"/>
    <dgm:cxn modelId="{FCC758DE-EA87-4D55-AE7D-75C091C402B6}" type="presOf" srcId="{2A38BFA9-30CA-4857-AC67-CE555EFD5019}" destId="{376E9154-98F2-43A3-A86F-4EB0B99E1DB2}" srcOrd="0" destOrd="0" presId="urn:microsoft.com/office/officeart/2005/8/layout/hList3"/>
    <dgm:cxn modelId="{455C76C7-7A39-4B2B-8189-7746CB9FD435}" type="presOf" srcId="{97AF4581-8F7D-4427-A2ED-4C2C935DD9AF}" destId="{CD9F381D-7913-43A5-A4CF-07CDDF90DF55}" srcOrd="0" destOrd="0" presId="urn:microsoft.com/office/officeart/2005/8/layout/hList3"/>
    <dgm:cxn modelId="{E5A286C9-8E73-4A37-88B8-72D176C81D89}" srcId="{2A38BFA9-30CA-4857-AC67-CE555EFD5019}" destId="{97AF4581-8F7D-4427-A2ED-4C2C935DD9AF}" srcOrd="1" destOrd="0" parTransId="{3729097B-EB21-4434-80E9-7D1E2C5604D7}" sibTransId="{F2B201A5-0762-4EA4-B321-DC186A356EB3}"/>
    <dgm:cxn modelId="{05C2689E-42F2-455F-9623-DFA5CB1B449A}" srcId="{F2557CC5-7F1A-4435-AE5D-80990A3AE20A}" destId="{F80033AB-8749-4191-8DB4-A1AB4C90EA70}" srcOrd="1" destOrd="0" parTransId="{D5D12073-B4E0-49AE-86B3-37B8DFA3FD3C}" sibTransId="{41E211DB-F8D2-4B57-B047-8C9B162C367C}"/>
    <dgm:cxn modelId="{8EA0938E-6069-4E75-AE3F-CF612EA3C3E3}" type="presParOf" srcId="{4160BB4D-8E91-4443-AB06-7A1800EF0218}" destId="{376E9154-98F2-43A3-A86F-4EB0B99E1DB2}" srcOrd="0" destOrd="0" presId="urn:microsoft.com/office/officeart/2005/8/layout/hList3"/>
    <dgm:cxn modelId="{4D9F2B03-F31D-48DC-AE51-BABD671C832D}" type="presParOf" srcId="{4160BB4D-8E91-4443-AB06-7A1800EF0218}" destId="{B3E4BA5B-E893-409B-9883-DD239D8D01BC}" srcOrd="1" destOrd="0" presId="urn:microsoft.com/office/officeart/2005/8/layout/hList3"/>
    <dgm:cxn modelId="{0003C195-5BE2-4FE7-9E92-6D6ED506C4FD}" type="presParOf" srcId="{B3E4BA5B-E893-409B-9883-DD239D8D01BC}" destId="{BC36454E-7C92-4EF1-B341-BC6917064BFD}" srcOrd="0" destOrd="0" presId="urn:microsoft.com/office/officeart/2005/8/layout/hList3"/>
    <dgm:cxn modelId="{D6E9EC39-F773-40CC-9B45-135426DC65A8}" type="presParOf" srcId="{B3E4BA5B-E893-409B-9883-DD239D8D01BC}" destId="{CD9F381D-7913-43A5-A4CF-07CDDF90DF55}" srcOrd="1" destOrd="0" presId="urn:microsoft.com/office/officeart/2005/8/layout/hList3"/>
    <dgm:cxn modelId="{35B9028A-E181-4D83-95CB-01D67D58DBFA}" type="presParOf" srcId="{B3E4BA5B-E893-409B-9883-DD239D8D01BC}" destId="{B4F9D7BA-8D3E-474A-8154-A31CF1EB6433}" srcOrd="2" destOrd="0" presId="urn:microsoft.com/office/officeart/2005/8/layout/hList3"/>
    <dgm:cxn modelId="{57117059-8685-4D2B-A407-0B47B4837C65}" type="presParOf" srcId="{B3E4BA5B-E893-409B-9883-DD239D8D01BC}" destId="{384A5D80-F079-4891-BE7B-20C745F3DD33}" srcOrd="3" destOrd="0" presId="urn:microsoft.com/office/officeart/2005/8/layout/hList3"/>
    <dgm:cxn modelId="{9BA865E5-4F9E-4E0C-A5F2-FB58B3E2CA42}" type="presParOf" srcId="{4160BB4D-8E91-4443-AB06-7A1800EF0218}" destId="{860B79EE-4A8C-49C9-8C4D-DF2DF2B3867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AE985F-89B2-4AAF-A417-099238CF8C59}" type="doc">
      <dgm:prSet loTypeId="urn:microsoft.com/office/officeart/2005/8/layout/radial3" loCatId="relationship" qsTypeId="urn:microsoft.com/office/officeart/2005/8/quickstyle/simple4" qsCatId="simple" csTypeId="urn:microsoft.com/office/officeart/2005/8/colors/colorful1#1" csCatId="colorful" phldr="1"/>
      <dgm:spPr/>
      <dgm:t>
        <a:bodyPr/>
        <a:lstStyle/>
        <a:p>
          <a:endParaRPr lang="fr-FR"/>
        </a:p>
      </dgm:t>
    </dgm:pt>
    <dgm:pt modelId="{DE107731-5467-4B20-BA39-7BC014656E48}">
      <dgm:prSet phldrT="[Texte]" custT="1"/>
      <dgm:spPr/>
      <dgm:t>
        <a:bodyPr lIns="0" tIns="0" rIns="0" bIns="0"/>
        <a:lstStyle/>
        <a:p>
          <a:pPr rtl="1">
            <a:lnSpc>
              <a:spcPct val="100000"/>
            </a:lnSpc>
            <a:spcBef>
              <a:spcPts val="0"/>
            </a:spcBef>
            <a:spcAft>
              <a:spcPts val="0"/>
            </a:spcAft>
          </a:pPr>
          <a:r>
            <a:rPr lang="fr-FR" sz="1600" b="0" spc="-4" dirty="0">
              <a:solidFill>
                <a:schemeClr val="tx1"/>
              </a:solidFill>
              <a:latin typeface="Arial Black" pitchFamily="34" charset="0"/>
              <a:cs typeface="Arial" pitchFamily="34" charset="0"/>
            </a:rPr>
            <a:t>Centre </a:t>
          </a:r>
          <a:endParaRPr lang="fr-FR" sz="1800" b="0" spc="-4" dirty="0">
            <a:solidFill>
              <a:schemeClr val="tx1"/>
            </a:solidFill>
            <a:latin typeface="Arial Black" pitchFamily="34" charset="0"/>
            <a:cs typeface="Arial" pitchFamily="34" charset="0"/>
          </a:endParaRPr>
        </a:p>
        <a:p>
          <a:pPr rtl="1">
            <a:lnSpc>
              <a:spcPct val="100000"/>
            </a:lnSpc>
            <a:spcBef>
              <a:spcPts val="0"/>
            </a:spcBef>
            <a:spcAft>
              <a:spcPts val="0"/>
            </a:spcAft>
          </a:pPr>
          <a:r>
            <a:rPr lang="fr-FR" sz="1800" b="0" spc="-4" dirty="0">
              <a:solidFill>
                <a:schemeClr val="tx1"/>
              </a:solidFill>
              <a:latin typeface="Arial Black" pitchFamily="34" charset="0"/>
              <a:cs typeface="Arial" pitchFamily="34" charset="0"/>
            </a:rPr>
            <a:t>Enseignement Inclusif</a:t>
          </a:r>
        </a:p>
        <a:p>
          <a:pPr rtl="1">
            <a:lnSpc>
              <a:spcPct val="100000"/>
            </a:lnSpc>
            <a:spcBef>
              <a:spcPts val="0"/>
            </a:spcBef>
            <a:spcAft>
              <a:spcPts val="0"/>
            </a:spcAft>
          </a:pPr>
          <a:r>
            <a:rPr lang="fr-FR" sz="1800" b="0" spc="-4" dirty="0">
              <a:solidFill>
                <a:schemeClr val="tx1"/>
              </a:solidFill>
              <a:latin typeface="Arial Black" pitchFamily="34" charset="0"/>
              <a:cs typeface="Arial" pitchFamily="34" charset="0"/>
            </a:rPr>
            <a:t>&amp; </a:t>
          </a:r>
        </a:p>
        <a:p>
          <a:pPr rtl="1">
            <a:lnSpc>
              <a:spcPct val="100000"/>
            </a:lnSpc>
            <a:spcBef>
              <a:spcPts val="0"/>
            </a:spcBef>
            <a:spcAft>
              <a:spcPts val="0"/>
            </a:spcAft>
          </a:pPr>
          <a:r>
            <a:rPr lang="fr-FR" sz="1800" b="0" spc="-4" dirty="0">
              <a:solidFill>
                <a:schemeClr val="tx1"/>
              </a:solidFill>
              <a:latin typeface="Arial Black" pitchFamily="34" charset="0"/>
              <a:cs typeface="Arial" pitchFamily="34" charset="0"/>
            </a:rPr>
            <a:t>Responsabilité </a:t>
          </a:r>
          <a:r>
            <a:rPr lang="fr-FR" sz="1800" b="0" spc="-4" dirty="0" smtClean="0">
              <a:solidFill>
                <a:schemeClr val="tx1"/>
              </a:solidFill>
              <a:latin typeface="Arial Black" pitchFamily="34" charset="0"/>
              <a:cs typeface="Arial" pitchFamily="34" charset="0"/>
            </a:rPr>
            <a:t>Sociale</a:t>
          </a:r>
          <a:endParaRPr lang="fr-FR" sz="1800" b="0" dirty="0">
            <a:solidFill>
              <a:schemeClr val="tx1"/>
            </a:solidFill>
            <a:latin typeface="Arial Black" pitchFamily="34" charset="0"/>
            <a:cs typeface="Arial" pitchFamily="34" charset="0"/>
          </a:endParaRPr>
        </a:p>
      </dgm:t>
    </dgm:pt>
    <dgm:pt modelId="{9B0EECA6-7E27-4317-AC4D-C6666A879B80}" type="parTrans" cxnId="{E584766E-6238-4AFF-84E1-2784D225FC75}">
      <dgm:prSet/>
      <dgm:spPr/>
      <dgm:t>
        <a:bodyPr/>
        <a:lstStyle/>
        <a:p>
          <a:pPr>
            <a:lnSpc>
              <a:spcPct val="100000"/>
            </a:lnSpc>
          </a:pPr>
          <a:endParaRPr lang="fr-FR" sz="1600" b="0">
            <a:solidFill>
              <a:schemeClr val="accent6">
                <a:lumMod val="50000"/>
              </a:schemeClr>
            </a:solidFill>
            <a:latin typeface="Arial Black" pitchFamily="34" charset="0"/>
          </a:endParaRPr>
        </a:p>
      </dgm:t>
    </dgm:pt>
    <dgm:pt modelId="{9E35B9EB-BB65-4816-9373-8EC11237A909}" type="sibTrans" cxnId="{E584766E-6238-4AFF-84E1-2784D225FC75}">
      <dgm:prSet/>
      <dgm:spPr/>
      <dgm:t>
        <a:bodyPr/>
        <a:lstStyle/>
        <a:p>
          <a:pPr>
            <a:lnSpc>
              <a:spcPct val="100000"/>
            </a:lnSpc>
          </a:pPr>
          <a:endParaRPr lang="fr-FR" sz="1600" b="0">
            <a:solidFill>
              <a:schemeClr val="accent6">
                <a:lumMod val="50000"/>
              </a:schemeClr>
            </a:solidFill>
            <a:latin typeface="Arial Black" pitchFamily="34" charset="0"/>
          </a:endParaRPr>
        </a:p>
      </dgm:t>
    </dgm:pt>
    <dgm:pt modelId="{11FC143A-2AE5-45E4-A569-DD18C767E230}">
      <dgm:prSet phldrT="[Texte]" custT="1"/>
      <dgm:spPr/>
      <dgm:t>
        <a:bodyPr/>
        <a:lstStyle/>
        <a:p>
          <a:pPr>
            <a:lnSpc>
              <a:spcPct val="100000"/>
            </a:lnSpc>
          </a:pPr>
          <a:r>
            <a:rPr lang="fr-FR" sz="1600" b="0" cap="small">
              <a:solidFill>
                <a:schemeClr val="accent6">
                  <a:lumMod val="50000"/>
                </a:schemeClr>
              </a:solidFill>
              <a:latin typeface="Arial Black" pitchFamily="34" charset="0"/>
              <a:cs typeface="Arial" pitchFamily="34" charset="0"/>
            </a:rPr>
            <a:t>1-Accueil, Orientation, &amp; Sensibilisation</a:t>
          </a:r>
          <a:endParaRPr lang="fr-FR" sz="1600" b="0" dirty="0">
            <a:solidFill>
              <a:schemeClr val="accent6">
                <a:lumMod val="50000"/>
              </a:schemeClr>
            </a:solidFill>
            <a:latin typeface="Arial Black" pitchFamily="34" charset="0"/>
            <a:cs typeface="Arial" pitchFamily="34" charset="0"/>
          </a:endParaRPr>
        </a:p>
      </dgm:t>
    </dgm:pt>
    <dgm:pt modelId="{540B066D-1C92-4F1C-9CB3-CA70E7888551}" type="parTrans" cxnId="{2EACF16D-FB22-47EF-9FFF-9C837287B264}">
      <dgm:prSet/>
      <dgm:spPr/>
      <dgm:t>
        <a:bodyPr/>
        <a:lstStyle/>
        <a:p>
          <a:pPr>
            <a:lnSpc>
              <a:spcPct val="100000"/>
            </a:lnSpc>
          </a:pPr>
          <a:endParaRPr lang="fr-FR" sz="1600" b="0">
            <a:solidFill>
              <a:schemeClr val="accent6">
                <a:lumMod val="50000"/>
              </a:schemeClr>
            </a:solidFill>
            <a:latin typeface="Arial Black" pitchFamily="34" charset="0"/>
          </a:endParaRPr>
        </a:p>
      </dgm:t>
    </dgm:pt>
    <dgm:pt modelId="{AA96BDEB-68A0-4070-9210-11BDE6B25562}" type="sibTrans" cxnId="{2EACF16D-FB22-47EF-9FFF-9C837287B264}">
      <dgm:prSet/>
      <dgm:spPr/>
      <dgm:t>
        <a:bodyPr/>
        <a:lstStyle/>
        <a:p>
          <a:pPr>
            <a:lnSpc>
              <a:spcPct val="100000"/>
            </a:lnSpc>
          </a:pPr>
          <a:endParaRPr lang="fr-FR" sz="1600" b="0">
            <a:solidFill>
              <a:schemeClr val="accent6">
                <a:lumMod val="50000"/>
              </a:schemeClr>
            </a:solidFill>
            <a:latin typeface="Arial Black" pitchFamily="34" charset="0"/>
          </a:endParaRPr>
        </a:p>
      </dgm:t>
    </dgm:pt>
    <dgm:pt modelId="{32BF3DAC-ACA3-42ED-9897-83805CAE56E5}">
      <dgm:prSet phldrT="[Texte]" custT="1"/>
      <dgm:spPr/>
      <dgm:t>
        <a:bodyPr lIns="0" tIns="0" rIns="0" bIns="0"/>
        <a:lstStyle/>
        <a:p>
          <a:pPr>
            <a:lnSpc>
              <a:spcPct val="100000"/>
            </a:lnSpc>
          </a:pPr>
          <a:r>
            <a:rPr lang="fr-FR" sz="1600" b="0" cap="small" dirty="0">
              <a:solidFill>
                <a:schemeClr val="accent6">
                  <a:lumMod val="50000"/>
                </a:schemeClr>
              </a:solidFill>
              <a:latin typeface="Arial Black" pitchFamily="34" charset="0"/>
              <a:cs typeface="Arial" pitchFamily="34" charset="0"/>
            </a:rPr>
            <a:t>2- étudiants En situation de Handicap</a:t>
          </a:r>
          <a:endParaRPr lang="fr-FR" sz="1600" b="0" dirty="0">
            <a:solidFill>
              <a:schemeClr val="accent6">
                <a:lumMod val="50000"/>
              </a:schemeClr>
            </a:solidFill>
            <a:latin typeface="Arial Black" pitchFamily="34" charset="0"/>
            <a:cs typeface="Arial" pitchFamily="34" charset="0"/>
          </a:endParaRPr>
        </a:p>
      </dgm:t>
    </dgm:pt>
    <dgm:pt modelId="{A8BC287A-FF6A-4FC0-980D-BA826F1A19D1}" type="parTrans" cxnId="{3BA7F1F2-6C58-4E89-98B5-2D75292EA188}">
      <dgm:prSet/>
      <dgm:spPr/>
      <dgm:t>
        <a:bodyPr/>
        <a:lstStyle/>
        <a:p>
          <a:pPr>
            <a:lnSpc>
              <a:spcPct val="100000"/>
            </a:lnSpc>
          </a:pPr>
          <a:endParaRPr lang="fr-FR" sz="1600" b="0">
            <a:solidFill>
              <a:schemeClr val="accent6">
                <a:lumMod val="50000"/>
              </a:schemeClr>
            </a:solidFill>
            <a:latin typeface="Arial Black" pitchFamily="34" charset="0"/>
          </a:endParaRPr>
        </a:p>
      </dgm:t>
    </dgm:pt>
    <dgm:pt modelId="{C812C569-2C7C-41FF-8ABF-E6FD0D40ADE0}" type="sibTrans" cxnId="{3BA7F1F2-6C58-4E89-98B5-2D75292EA188}">
      <dgm:prSet/>
      <dgm:spPr/>
      <dgm:t>
        <a:bodyPr/>
        <a:lstStyle/>
        <a:p>
          <a:pPr>
            <a:lnSpc>
              <a:spcPct val="100000"/>
            </a:lnSpc>
          </a:pPr>
          <a:endParaRPr lang="fr-FR" sz="1600" b="0">
            <a:solidFill>
              <a:schemeClr val="accent6">
                <a:lumMod val="50000"/>
              </a:schemeClr>
            </a:solidFill>
            <a:latin typeface="Arial Black" pitchFamily="34" charset="0"/>
          </a:endParaRPr>
        </a:p>
      </dgm:t>
    </dgm:pt>
    <dgm:pt modelId="{6D4878E8-B3B4-41B3-842A-D8601660D12B}">
      <dgm:prSet phldrT="[Texte]" custT="1"/>
      <dgm:spPr/>
      <dgm:t>
        <a:bodyPr/>
        <a:lstStyle/>
        <a:p>
          <a:pPr>
            <a:lnSpc>
              <a:spcPct val="100000"/>
            </a:lnSpc>
          </a:pPr>
          <a:r>
            <a:rPr lang="fr-FR" sz="1600" b="0" cap="small" dirty="0">
              <a:solidFill>
                <a:schemeClr val="accent6">
                  <a:lumMod val="50000"/>
                </a:schemeClr>
              </a:solidFill>
              <a:latin typeface="Arial Black" pitchFamily="34" charset="0"/>
              <a:cs typeface="Arial" pitchFamily="34" charset="0"/>
            </a:rPr>
            <a:t>8- </a:t>
          </a:r>
          <a:r>
            <a:rPr lang="fr-FR" sz="1600" b="0" dirty="0">
              <a:solidFill>
                <a:schemeClr val="accent6">
                  <a:lumMod val="50000"/>
                </a:schemeClr>
              </a:solidFill>
              <a:latin typeface="Arial Black" pitchFamily="34" charset="0"/>
              <a:cs typeface="Arial" pitchFamily="34" charset="0"/>
            </a:rPr>
            <a:t>Partenariat &amp; Communication </a:t>
          </a:r>
        </a:p>
      </dgm:t>
    </dgm:pt>
    <dgm:pt modelId="{D586B92E-E819-42F6-924C-0BC53EF8574D}" type="parTrans" cxnId="{1E4F8806-49F7-4419-AD6A-46781C4300A5}">
      <dgm:prSet/>
      <dgm:spPr/>
      <dgm:t>
        <a:bodyPr/>
        <a:lstStyle/>
        <a:p>
          <a:pPr>
            <a:lnSpc>
              <a:spcPct val="100000"/>
            </a:lnSpc>
          </a:pPr>
          <a:endParaRPr lang="fr-FR" sz="1600" b="0">
            <a:solidFill>
              <a:schemeClr val="accent6">
                <a:lumMod val="50000"/>
              </a:schemeClr>
            </a:solidFill>
            <a:latin typeface="Arial Black" pitchFamily="34" charset="0"/>
          </a:endParaRPr>
        </a:p>
      </dgm:t>
    </dgm:pt>
    <dgm:pt modelId="{2FC40719-CA5E-4B71-B8C8-BEAA800B3724}" type="sibTrans" cxnId="{1E4F8806-49F7-4419-AD6A-46781C4300A5}">
      <dgm:prSet/>
      <dgm:spPr/>
      <dgm:t>
        <a:bodyPr/>
        <a:lstStyle/>
        <a:p>
          <a:pPr>
            <a:lnSpc>
              <a:spcPct val="100000"/>
            </a:lnSpc>
          </a:pPr>
          <a:endParaRPr lang="fr-FR" sz="1600" b="0">
            <a:solidFill>
              <a:schemeClr val="accent6">
                <a:lumMod val="50000"/>
              </a:schemeClr>
            </a:solidFill>
            <a:latin typeface="Arial Black" pitchFamily="34" charset="0"/>
          </a:endParaRPr>
        </a:p>
      </dgm:t>
    </dgm:pt>
    <dgm:pt modelId="{6FD49E0D-0D91-4252-963A-B3020FFB6BCC}">
      <dgm:prSet phldrT="[Texte]" custT="1"/>
      <dgm:spPr/>
      <dgm:t>
        <a:bodyPr lIns="0" tIns="0" rIns="0" bIns="0"/>
        <a:lstStyle/>
        <a:p>
          <a:pPr>
            <a:lnSpc>
              <a:spcPct val="100000"/>
            </a:lnSpc>
          </a:pPr>
          <a:r>
            <a:rPr lang="fr-FR" sz="1600" b="0">
              <a:solidFill>
                <a:schemeClr val="accent6">
                  <a:lumMod val="50000"/>
                </a:schemeClr>
              </a:solidFill>
              <a:latin typeface="Arial Black" pitchFamily="34" charset="0"/>
              <a:cs typeface="Arial" pitchFamily="34" charset="0"/>
            </a:rPr>
            <a:t>4- </a:t>
          </a:r>
          <a:r>
            <a:rPr lang="fr-FR" sz="1600" b="0" cap="small">
              <a:solidFill>
                <a:schemeClr val="accent6">
                  <a:lumMod val="50000"/>
                </a:schemeClr>
              </a:solidFill>
              <a:latin typeface="Arial Black" pitchFamily="34" charset="0"/>
              <a:cs typeface="Arial" pitchFamily="34" charset="0"/>
            </a:rPr>
            <a:t>étudiants internationaux </a:t>
          </a:r>
          <a:endParaRPr lang="fr-FR" sz="1600" b="0" cap="small" dirty="0">
            <a:solidFill>
              <a:schemeClr val="accent6">
                <a:lumMod val="50000"/>
              </a:schemeClr>
            </a:solidFill>
            <a:latin typeface="Arial Black" pitchFamily="34" charset="0"/>
            <a:cs typeface="Arial" pitchFamily="34" charset="0"/>
          </a:endParaRPr>
        </a:p>
      </dgm:t>
    </dgm:pt>
    <dgm:pt modelId="{2E87F6AA-B157-4B0C-918A-30B1931F3DA9}" type="parTrans" cxnId="{BED82E26-5351-46C9-AD56-6EB1D3BCAEBF}">
      <dgm:prSet/>
      <dgm:spPr/>
      <dgm:t>
        <a:bodyPr/>
        <a:lstStyle/>
        <a:p>
          <a:pPr>
            <a:lnSpc>
              <a:spcPct val="100000"/>
            </a:lnSpc>
          </a:pPr>
          <a:endParaRPr lang="fr-FR" sz="1600" b="0">
            <a:solidFill>
              <a:schemeClr val="accent6">
                <a:lumMod val="50000"/>
              </a:schemeClr>
            </a:solidFill>
            <a:latin typeface="Arial Black" pitchFamily="34" charset="0"/>
          </a:endParaRPr>
        </a:p>
      </dgm:t>
    </dgm:pt>
    <dgm:pt modelId="{956C0AE8-35C0-4C67-AD70-9491C24B1C86}" type="sibTrans" cxnId="{BED82E26-5351-46C9-AD56-6EB1D3BCAEBF}">
      <dgm:prSet/>
      <dgm:spPr/>
      <dgm:t>
        <a:bodyPr/>
        <a:lstStyle/>
        <a:p>
          <a:pPr>
            <a:lnSpc>
              <a:spcPct val="100000"/>
            </a:lnSpc>
          </a:pPr>
          <a:endParaRPr lang="fr-FR" sz="1600" b="0">
            <a:solidFill>
              <a:schemeClr val="accent6">
                <a:lumMod val="50000"/>
              </a:schemeClr>
            </a:solidFill>
            <a:latin typeface="Arial Black" pitchFamily="34" charset="0"/>
          </a:endParaRPr>
        </a:p>
      </dgm:t>
    </dgm:pt>
    <dgm:pt modelId="{E924574B-B5B2-4BFD-A226-650CAAC61125}">
      <dgm:prSet phldrT="[Texte]" custT="1"/>
      <dgm:spPr/>
      <dgm:t>
        <a:bodyPr lIns="0" tIns="0" rIns="0" bIns="0"/>
        <a:lstStyle/>
        <a:p>
          <a:pPr>
            <a:lnSpc>
              <a:spcPct val="100000"/>
            </a:lnSpc>
          </a:pPr>
          <a:r>
            <a:rPr lang="fr-FR" sz="1600" b="0" cap="small" dirty="0">
              <a:solidFill>
                <a:schemeClr val="accent6">
                  <a:lumMod val="50000"/>
                </a:schemeClr>
              </a:solidFill>
              <a:latin typeface="Arial Black" pitchFamily="34" charset="0"/>
              <a:cs typeface="Arial" pitchFamily="34" charset="0"/>
            </a:rPr>
            <a:t>5-Appui Social &amp; Actions Humanitaires </a:t>
          </a:r>
        </a:p>
      </dgm:t>
    </dgm:pt>
    <dgm:pt modelId="{E9170FD1-9DB7-4E41-8E85-7F8090DF6704}" type="parTrans" cxnId="{E205786A-B6D9-4540-A976-9A10D387B073}">
      <dgm:prSet/>
      <dgm:spPr/>
      <dgm:t>
        <a:bodyPr/>
        <a:lstStyle/>
        <a:p>
          <a:pPr>
            <a:lnSpc>
              <a:spcPct val="100000"/>
            </a:lnSpc>
          </a:pPr>
          <a:endParaRPr lang="fr-FR" sz="1600" b="0">
            <a:solidFill>
              <a:schemeClr val="accent6">
                <a:lumMod val="50000"/>
              </a:schemeClr>
            </a:solidFill>
            <a:latin typeface="Arial Black" pitchFamily="34" charset="0"/>
          </a:endParaRPr>
        </a:p>
      </dgm:t>
    </dgm:pt>
    <dgm:pt modelId="{31301EBB-5CAB-4BEE-ADF7-E532D07CC842}" type="sibTrans" cxnId="{E205786A-B6D9-4540-A976-9A10D387B073}">
      <dgm:prSet/>
      <dgm:spPr/>
      <dgm:t>
        <a:bodyPr/>
        <a:lstStyle/>
        <a:p>
          <a:pPr>
            <a:lnSpc>
              <a:spcPct val="100000"/>
            </a:lnSpc>
          </a:pPr>
          <a:endParaRPr lang="fr-FR" sz="1600" b="0">
            <a:solidFill>
              <a:schemeClr val="accent6">
                <a:lumMod val="50000"/>
              </a:schemeClr>
            </a:solidFill>
            <a:latin typeface="Arial Black" pitchFamily="34" charset="0"/>
          </a:endParaRPr>
        </a:p>
      </dgm:t>
    </dgm:pt>
    <dgm:pt modelId="{5C6F4B27-E038-412D-A57F-C9D8E16BD627}">
      <dgm:prSet custT="1"/>
      <dgm:spPr/>
      <dgm:t>
        <a:bodyPr/>
        <a:lstStyle/>
        <a:p>
          <a:pPr>
            <a:lnSpc>
              <a:spcPct val="100000"/>
            </a:lnSpc>
          </a:pPr>
          <a:r>
            <a:rPr lang="fr-FR" sz="1600" b="0" cap="small">
              <a:solidFill>
                <a:schemeClr val="accent6">
                  <a:lumMod val="50000"/>
                </a:schemeClr>
              </a:solidFill>
              <a:latin typeface="Arial Black" pitchFamily="34" charset="0"/>
              <a:cs typeface="Arial" pitchFamily="34" charset="0"/>
            </a:rPr>
            <a:t>3-Ecoute &amp; santé</a:t>
          </a:r>
          <a:endParaRPr lang="fr-FR" sz="1600" b="0" cap="small" dirty="0">
            <a:solidFill>
              <a:schemeClr val="accent6">
                <a:lumMod val="50000"/>
              </a:schemeClr>
            </a:solidFill>
            <a:latin typeface="Arial Black" pitchFamily="34" charset="0"/>
            <a:cs typeface="Arial" pitchFamily="34" charset="0"/>
          </a:endParaRPr>
        </a:p>
      </dgm:t>
    </dgm:pt>
    <dgm:pt modelId="{DDE7EB04-D315-48B6-A4FC-F547D4505743}" type="parTrans" cxnId="{68F8AC1C-BB1D-4F77-ACEF-AF67F135472A}">
      <dgm:prSet/>
      <dgm:spPr/>
      <dgm:t>
        <a:bodyPr/>
        <a:lstStyle/>
        <a:p>
          <a:pPr>
            <a:lnSpc>
              <a:spcPct val="100000"/>
            </a:lnSpc>
          </a:pPr>
          <a:endParaRPr lang="fr-FR" sz="1600" b="0">
            <a:solidFill>
              <a:schemeClr val="accent6">
                <a:lumMod val="50000"/>
              </a:schemeClr>
            </a:solidFill>
            <a:latin typeface="Arial Black" pitchFamily="34" charset="0"/>
          </a:endParaRPr>
        </a:p>
      </dgm:t>
    </dgm:pt>
    <dgm:pt modelId="{60D803CC-B316-4F47-B4DB-D8D179E40849}" type="sibTrans" cxnId="{68F8AC1C-BB1D-4F77-ACEF-AF67F135472A}">
      <dgm:prSet/>
      <dgm:spPr/>
      <dgm:t>
        <a:bodyPr/>
        <a:lstStyle/>
        <a:p>
          <a:pPr>
            <a:lnSpc>
              <a:spcPct val="100000"/>
            </a:lnSpc>
          </a:pPr>
          <a:endParaRPr lang="fr-FR" sz="1600" b="0">
            <a:solidFill>
              <a:schemeClr val="accent6">
                <a:lumMod val="50000"/>
              </a:schemeClr>
            </a:solidFill>
            <a:latin typeface="Arial Black" pitchFamily="34" charset="0"/>
          </a:endParaRPr>
        </a:p>
      </dgm:t>
    </dgm:pt>
    <dgm:pt modelId="{2EF54A72-E283-4F45-A4AD-5C8D02482BA9}">
      <dgm:prSet phldrT="[Texte]" custT="1"/>
      <dgm:spPr/>
      <dgm:t>
        <a:bodyPr lIns="0" tIns="0" rIns="0" bIns="0"/>
        <a:lstStyle/>
        <a:p>
          <a:pPr>
            <a:lnSpc>
              <a:spcPct val="100000"/>
            </a:lnSpc>
          </a:pPr>
          <a:r>
            <a:rPr lang="fr-FR" sz="1600" b="0" cap="small" dirty="0">
              <a:solidFill>
                <a:schemeClr val="accent6">
                  <a:lumMod val="50000"/>
                </a:schemeClr>
              </a:solidFill>
              <a:latin typeface="Arial Black" pitchFamily="34" charset="0"/>
              <a:cs typeface="Arial" pitchFamily="34" charset="0"/>
            </a:rPr>
            <a:t>6-Genre</a:t>
          </a:r>
        </a:p>
      </dgm:t>
    </dgm:pt>
    <dgm:pt modelId="{09564F12-CD92-4E47-A7D5-71003B63DE35}" type="parTrans" cxnId="{FB5FA9AE-AE57-45AD-AD60-19D9488777FE}">
      <dgm:prSet/>
      <dgm:spPr/>
      <dgm:t>
        <a:bodyPr/>
        <a:lstStyle/>
        <a:p>
          <a:endParaRPr lang="fr-FR"/>
        </a:p>
      </dgm:t>
    </dgm:pt>
    <dgm:pt modelId="{80FA8AB5-E2E3-4901-A1CB-BB24A7BC58C4}" type="sibTrans" cxnId="{FB5FA9AE-AE57-45AD-AD60-19D9488777FE}">
      <dgm:prSet/>
      <dgm:spPr/>
      <dgm:t>
        <a:bodyPr/>
        <a:lstStyle/>
        <a:p>
          <a:endParaRPr lang="fr-FR"/>
        </a:p>
      </dgm:t>
    </dgm:pt>
    <dgm:pt modelId="{65FABED1-1E1D-4414-9BA4-6217277BD05F}">
      <dgm:prSet phldrT="[Texte]" custT="1"/>
      <dgm:spPr/>
      <dgm:t>
        <a:bodyPr lIns="0" tIns="0" rIns="0" bIns="0"/>
        <a:lstStyle/>
        <a:p>
          <a:pPr>
            <a:lnSpc>
              <a:spcPct val="100000"/>
            </a:lnSpc>
          </a:pPr>
          <a:endParaRPr lang="fr-FR" sz="1600" b="0" cap="small" dirty="0">
            <a:solidFill>
              <a:schemeClr val="accent6">
                <a:lumMod val="50000"/>
              </a:schemeClr>
            </a:solidFill>
            <a:latin typeface="Arial Black" pitchFamily="34" charset="0"/>
            <a:cs typeface="Arial" pitchFamily="34" charset="0"/>
          </a:endParaRPr>
        </a:p>
        <a:p>
          <a:pPr>
            <a:lnSpc>
              <a:spcPct val="100000"/>
            </a:lnSpc>
          </a:pPr>
          <a:r>
            <a:rPr lang="fr-FR" sz="1600" b="0" cap="small" dirty="0">
              <a:solidFill>
                <a:schemeClr val="accent6">
                  <a:lumMod val="50000"/>
                </a:schemeClr>
              </a:solidFill>
              <a:latin typeface="Arial Black" pitchFamily="34" charset="0"/>
              <a:cs typeface="Arial" pitchFamily="34" charset="0"/>
            </a:rPr>
            <a:t>7- recherche-action, Formation</a:t>
          </a:r>
        </a:p>
      </dgm:t>
    </dgm:pt>
    <dgm:pt modelId="{66CCD3F2-BEAF-4345-96E5-D599A4CAF07E}" type="parTrans" cxnId="{939C4157-9701-4CDE-869C-A4DB88C341E7}">
      <dgm:prSet/>
      <dgm:spPr/>
      <dgm:t>
        <a:bodyPr/>
        <a:lstStyle/>
        <a:p>
          <a:endParaRPr lang="fr-FR"/>
        </a:p>
      </dgm:t>
    </dgm:pt>
    <dgm:pt modelId="{C93AF862-4AC7-41C2-86AB-5C61A3E72B75}" type="sibTrans" cxnId="{939C4157-9701-4CDE-869C-A4DB88C341E7}">
      <dgm:prSet/>
      <dgm:spPr/>
      <dgm:t>
        <a:bodyPr/>
        <a:lstStyle/>
        <a:p>
          <a:endParaRPr lang="fr-FR"/>
        </a:p>
      </dgm:t>
    </dgm:pt>
    <dgm:pt modelId="{726F5E34-67A1-409A-8300-037FDA48AD5D}" type="pres">
      <dgm:prSet presAssocID="{C3AE985F-89B2-4AAF-A417-099238CF8C59}" presName="composite" presStyleCnt="0">
        <dgm:presLayoutVars>
          <dgm:chMax val="1"/>
          <dgm:dir/>
          <dgm:resizeHandles val="exact"/>
        </dgm:presLayoutVars>
      </dgm:prSet>
      <dgm:spPr/>
      <dgm:t>
        <a:bodyPr/>
        <a:lstStyle/>
        <a:p>
          <a:endParaRPr lang="fr-FR"/>
        </a:p>
      </dgm:t>
    </dgm:pt>
    <dgm:pt modelId="{7753B0F1-528A-40E8-8554-E54446193303}" type="pres">
      <dgm:prSet presAssocID="{C3AE985F-89B2-4AAF-A417-099238CF8C59}" presName="radial" presStyleCnt="0">
        <dgm:presLayoutVars>
          <dgm:animLvl val="ctr"/>
        </dgm:presLayoutVars>
      </dgm:prSet>
      <dgm:spPr/>
    </dgm:pt>
    <dgm:pt modelId="{840569AA-AA55-4E51-BCAA-418F58798E1E}" type="pres">
      <dgm:prSet presAssocID="{DE107731-5467-4B20-BA39-7BC014656E48}" presName="centerShape" presStyleLbl="vennNode1" presStyleIdx="0" presStyleCnt="9" custScaleX="124019" custScaleY="100587" custLinFactNeighborX="1344" custLinFactNeighborY="-6463"/>
      <dgm:spPr/>
      <dgm:t>
        <a:bodyPr/>
        <a:lstStyle/>
        <a:p>
          <a:endParaRPr lang="fr-FR"/>
        </a:p>
      </dgm:t>
    </dgm:pt>
    <dgm:pt modelId="{5D7E67A7-E37B-4591-827C-3577850B5E31}" type="pres">
      <dgm:prSet presAssocID="{11FC143A-2AE5-45E4-A569-DD18C767E230}" presName="node" presStyleLbl="vennNode1" presStyleIdx="1" presStyleCnt="9" custScaleX="193356" custScaleY="100606" custRadScaleRad="96078" custRadScaleInc="-690">
        <dgm:presLayoutVars>
          <dgm:bulletEnabled val="1"/>
        </dgm:presLayoutVars>
      </dgm:prSet>
      <dgm:spPr/>
      <dgm:t>
        <a:bodyPr/>
        <a:lstStyle/>
        <a:p>
          <a:endParaRPr lang="fr-FR"/>
        </a:p>
      </dgm:t>
    </dgm:pt>
    <dgm:pt modelId="{640744E3-B2D9-4C6A-B05A-02113A29FFC1}" type="pres">
      <dgm:prSet presAssocID="{32BF3DAC-ACA3-42ED-9897-83805CAE56E5}" presName="node" presStyleLbl="vennNode1" presStyleIdx="2" presStyleCnt="9" custScaleX="163940" custScaleY="87931" custRadScaleRad="118933" custRadScaleInc="-227373">
        <dgm:presLayoutVars>
          <dgm:bulletEnabled val="1"/>
        </dgm:presLayoutVars>
      </dgm:prSet>
      <dgm:spPr/>
      <dgm:t>
        <a:bodyPr/>
        <a:lstStyle/>
        <a:p>
          <a:endParaRPr lang="fr-FR"/>
        </a:p>
      </dgm:t>
    </dgm:pt>
    <dgm:pt modelId="{D962F28F-F4FA-4C4A-AF31-727A773DAE84}" type="pres">
      <dgm:prSet presAssocID="{5C6F4B27-E038-412D-A57F-C9D8E16BD627}" presName="node" presStyleLbl="vennNode1" presStyleIdx="3" presStyleCnt="9" custScaleX="165451" custScaleY="79900" custRadScaleRad="125346" custRadScaleInc="-78303">
        <dgm:presLayoutVars>
          <dgm:bulletEnabled val="1"/>
        </dgm:presLayoutVars>
      </dgm:prSet>
      <dgm:spPr/>
      <dgm:t>
        <a:bodyPr/>
        <a:lstStyle/>
        <a:p>
          <a:endParaRPr lang="fr-FR"/>
        </a:p>
      </dgm:t>
    </dgm:pt>
    <dgm:pt modelId="{00B934CE-AA3C-4C05-9D98-0F53CCA61BDE}" type="pres">
      <dgm:prSet presAssocID="{6FD49E0D-0D91-4252-963A-B3020FFB6BCC}" presName="node" presStyleLbl="vennNode1" presStyleIdx="4" presStyleCnt="9" custScaleX="178851" custScaleY="88254" custRadScaleRad="109781" custRadScaleInc="300652">
        <dgm:presLayoutVars>
          <dgm:bulletEnabled val="1"/>
        </dgm:presLayoutVars>
      </dgm:prSet>
      <dgm:spPr/>
      <dgm:t>
        <a:bodyPr/>
        <a:lstStyle/>
        <a:p>
          <a:endParaRPr lang="fr-FR"/>
        </a:p>
      </dgm:t>
    </dgm:pt>
    <dgm:pt modelId="{E7B90A68-3C3B-4B33-9A86-9241CF0557E0}" type="pres">
      <dgm:prSet presAssocID="{E924574B-B5B2-4BFD-A226-650CAAC61125}" presName="node" presStyleLbl="vennNode1" presStyleIdx="5" presStyleCnt="9" custScaleX="158005" custScaleY="90441" custRadScaleRad="126317" custRadScaleInc="-212146">
        <dgm:presLayoutVars>
          <dgm:bulletEnabled val="1"/>
        </dgm:presLayoutVars>
      </dgm:prSet>
      <dgm:spPr/>
      <dgm:t>
        <a:bodyPr/>
        <a:lstStyle/>
        <a:p>
          <a:endParaRPr lang="fr-FR"/>
        </a:p>
      </dgm:t>
    </dgm:pt>
    <dgm:pt modelId="{36490FA5-C4D4-4F7C-8711-C7B818874987}" type="pres">
      <dgm:prSet presAssocID="{2EF54A72-E283-4F45-A4AD-5C8D02482BA9}" presName="node" presStyleLbl="vennNode1" presStyleIdx="6" presStyleCnt="9" custScaleX="156339" custScaleY="76159" custRadScaleRad="104224" custRadScaleInc="36376">
        <dgm:presLayoutVars>
          <dgm:bulletEnabled val="1"/>
        </dgm:presLayoutVars>
      </dgm:prSet>
      <dgm:spPr/>
      <dgm:t>
        <a:bodyPr/>
        <a:lstStyle/>
        <a:p>
          <a:endParaRPr lang="fr-FR"/>
        </a:p>
      </dgm:t>
    </dgm:pt>
    <dgm:pt modelId="{DE54B69C-402F-4C26-AB63-275D6439D3AD}" type="pres">
      <dgm:prSet presAssocID="{65FABED1-1E1D-4414-9BA4-6217277BD05F}" presName="node" presStyleLbl="vennNode1" presStyleIdx="7" presStyleCnt="9" custScaleX="212162" custScaleY="83408" custRadScaleRad="78836" custRadScaleInc="-211595">
        <dgm:presLayoutVars>
          <dgm:bulletEnabled val="1"/>
        </dgm:presLayoutVars>
      </dgm:prSet>
      <dgm:spPr/>
      <dgm:t>
        <a:bodyPr/>
        <a:lstStyle/>
        <a:p>
          <a:endParaRPr lang="fr-FR"/>
        </a:p>
      </dgm:t>
    </dgm:pt>
    <dgm:pt modelId="{9FE47573-BF37-48F6-85C7-1BDAC9B3FEC3}" type="pres">
      <dgm:prSet presAssocID="{6D4878E8-B3B4-41B3-842A-D8601660D12B}" presName="node" presStyleLbl="vennNode1" presStyleIdx="8" presStyleCnt="9" custScaleX="161718" custScaleY="79078" custRadScaleRad="111763" custRadScaleInc="356750">
        <dgm:presLayoutVars>
          <dgm:bulletEnabled val="1"/>
        </dgm:presLayoutVars>
      </dgm:prSet>
      <dgm:spPr/>
      <dgm:t>
        <a:bodyPr/>
        <a:lstStyle/>
        <a:p>
          <a:endParaRPr lang="fr-FR"/>
        </a:p>
      </dgm:t>
    </dgm:pt>
  </dgm:ptLst>
  <dgm:cxnLst>
    <dgm:cxn modelId="{206F45A6-CBC6-4733-8AA9-F2270BCCEA59}" type="presOf" srcId="{11FC143A-2AE5-45E4-A569-DD18C767E230}" destId="{5D7E67A7-E37B-4591-827C-3577850B5E31}" srcOrd="0" destOrd="0" presId="urn:microsoft.com/office/officeart/2005/8/layout/radial3"/>
    <dgm:cxn modelId="{F3870B8B-F4BB-42F4-9BA8-47D17062074D}" type="presOf" srcId="{5C6F4B27-E038-412D-A57F-C9D8E16BD627}" destId="{D962F28F-F4FA-4C4A-AF31-727A773DAE84}" srcOrd="0" destOrd="0" presId="urn:microsoft.com/office/officeart/2005/8/layout/radial3"/>
    <dgm:cxn modelId="{D3EE7068-357B-441D-A209-ABF47E242731}" type="presOf" srcId="{65FABED1-1E1D-4414-9BA4-6217277BD05F}" destId="{DE54B69C-402F-4C26-AB63-275D6439D3AD}" srcOrd="0" destOrd="0" presId="urn:microsoft.com/office/officeart/2005/8/layout/radial3"/>
    <dgm:cxn modelId="{F574D650-D2EF-4CFE-8E4C-FAC139ABED6D}" type="presOf" srcId="{2EF54A72-E283-4F45-A4AD-5C8D02482BA9}" destId="{36490FA5-C4D4-4F7C-8711-C7B818874987}" srcOrd="0" destOrd="0" presId="urn:microsoft.com/office/officeart/2005/8/layout/radial3"/>
    <dgm:cxn modelId="{939C4157-9701-4CDE-869C-A4DB88C341E7}" srcId="{DE107731-5467-4B20-BA39-7BC014656E48}" destId="{65FABED1-1E1D-4414-9BA4-6217277BD05F}" srcOrd="6" destOrd="0" parTransId="{66CCD3F2-BEAF-4345-96E5-D599A4CAF07E}" sibTransId="{C93AF862-4AC7-41C2-86AB-5C61A3E72B75}"/>
    <dgm:cxn modelId="{ED1FDCF4-063A-44D0-A151-E29779B2565D}" type="presOf" srcId="{6FD49E0D-0D91-4252-963A-B3020FFB6BCC}" destId="{00B934CE-AA3C-4C05-9D98-0F53CCA61BDE}" srcOrd="0" destOrd="0" presId="urn:microsoft.com/office/officeart/2005/8/layout/radial3"/>
    <dgm:cxn modelId="{E205786A-B6D9-4540-A976-9A10D387B073}" srcId="{DE107731-5467-4B20-BA39-7BC014656E48}" destId="{E924574B-B5B2-4BFD-A226-650CAAC61125}" srcOrd="4" destOrd="0" parTransId="{E9170FD1-9DB7-4E41-8E85-7F8090DF6704}" sibTransId="{31301EBB-5CAB-4BEE-ADF7-E532D07CC842}"/>
    <dgm:cxn modelId="{6725781A-75B5-45C8-8685-BFA5574D2845}" type="presOf" srcId="{32BF3DAC-ACA3-42ED-9897-83805CAE56E5}" destId="{640744E3-B2D9-4C6A-B05A-02113A29FFC1}" srcOrd="0" destOrd="0" presId="urn:microsoft.com/office/officeart/2005/8/layout/radial3"/>
    <dgm:cxn modelId="{FB5FA9AE-AE57-45AD-AD60-19D9488777FE}" srcId="{DE107731-5467-4B20-BA39-7BC014656E48}" destId="{2EF54A72-E283-4F45-A4AD-5C8D02482BA9}" srcOrd="5" destOrd="0" parTransId="{09564F12-CD92-4E47-A7D5-71003B63DE35}" sibTransId="{80FA8AB5-E2E3-4901-A1CB-BB24A7BC58C4}"/>
    <dgm:cxn modelId="{68F8AC1C-BB1D-4F77-ACEF-AF67F135472A}" srcId="{DE107731-5467-4B20-BA39-7BC014656E48}" destId="{5C6F4B27-E038-412D-A57F-C9D8E16BD627}" srcOrd="2" destOrd="0" parTransId="{DDE7EB04-D315-48B6-A4FC-F547D4505743}" sibTransId="{60D803CC-B316-4F47-B4DB-D8D179E40849}"/>
    <dgm:cxn modelId="{BED82E26-5351-46C9-AD56-6EB1D3BCAEBF}" srcId="{DE107731-5467-4B20-BA39-7BC014656E48}" destId="{6FD49E0D-0D91-4252-963A-B3020FFB6BCC}" srcOrd="3" destOrd="0" parTransId="{2E87F6AA-B157-4B0C-918A-30B1931F3DA9}" sibTransId="{956C0AE8-35C0-4C67-AD70-9491C24B1C86}"/>
    <dgm:cxn modelId="{1E4F8806-49F7-4419-AD6A-46781C4300A5}" srcId="{DE107731-5467-4B20-BA39-7BC014656E48}" destId="{6D4878E8-B3B4-41B3-842A-D8601660D12B}" srcOrd="7" destOrd="0" parTransId="{D586B92E-E819-42F6-924C-0BC53EF8574D}" sibTransId="{2FC40719-CA5E-4B71-B8C8-BEAA800B3724}"/>
    <dgm:cxn modelId="{D60B1D20-55D5-4F89-87C6-7B2F9F4F3031}" type="presOf" srcId="{C3AE985F-89B2-4AAF-A417-099238CF8C59}" destId="{726F5E34-67A1-409A-8300-037FDA48AD5D}" srcOrd="0" destOrd="0" presId="urn:microsoft.com/office/officeart/2005/8/layout/radial3"/>
    <dgm:cxn modelId="{ABF47F47-9E87-47B2-B0C1-940506F4615C}" type="presOf" srcId="{E924574B-B5B2-4BFD-A226-650CAAC61125}" destId="{E7B90A68-3C3B-4B33-9A86-9241CF0557E0}" srcOrd="0" destOrd="0" presId="urn:microsoft.com/office/officeart/2005/8/layout/radial3"/>
    <dgm:cxn modelId="{C516217B-E944-43C7-BA8B-3D710641CF52}" type="presOf" srcId="{6D4878E8-B3B4-41B3-842A-D8601660D12B}" destId="{9FE47573-BF37-48F6-85C7-1BDAC9B3FEC3}" srcOrd="0" destOrd="0" presId="urn:microsoft.com/office/officeart/2005/8/layout/radial3"/>
    <dgm:cxn modelId="{E584766E-6238-4AFF-84E1-2784D225FC75}" srcId="{C3AE985F-89B2-4AAF-A417-099238CF8C59}" destId="{DE107731-5467-4B20-BA39-7BC014656E48}" srcOrd="0" destOrd="0" parTransId="{9B0EECA6-7E27-4317-AC4D-C6666A879B80}" sibTransId="{9E35B9EB-BB65-4816-9373-8EC11237A909}"/>
    <dgm:cxn modelId="{2EACF16D-FB22-47EF-9FFF-9C837287B264}" srcId="{DE107731-5467-4B20-BA39-7BC014656E48}" destId="{11FC143A-2AE5-45E4-A569-DD18C767E230}" srcOrd="0" destOrd="0" parTransId="{540B066D-1C92-4F1C-9CB3-CA70E7888551}" sibTransId="{AA96BDEB-68A0-4070-9210-11BDE6B25562}"/>
    <dgm:cxn modelId="{3415908B-BBB9-45A4-8AAA-18D90A7B0B43}" type="presOf" srcId="{DE107731-5467-4B20-BA39-7BC014656E48}" destId="{840569AA-AA55-4E51-BCAA-418F58798E1E}" srcOrd="0" destOrd="0" presId="urn:microsoft.com/office/officeart/2005/8/layout/radial3"/>
    <dgm:cxn modelId="{3BA7F1F2-6C58-4E89-98B5-2D75292EA188}" srcId="{DE107731-5467-4B20-BA39-7BC014656E48}" destId="{32BF3DAC-ACA3-42ED-9897-83805CAE56E5}" srcOrd="1" destOrd="0" parTransId="{A8BC287A-FF6A-4FC0-980D-BA826F1A19D1}" sibTransId="{C812C569-2C7C-41FF-8ABF-E6FD0D40ADE0}"/>
    <dgm:cxn modelId="{C0AFFF43-CC96-4C09-AC1B-A22A3315F0B7}" type="presParOf" srcId="{726F5E34-67A1-409A-8300-037FDA48AD5D}" destId="{7753B0F1-528A-40E8-8554-E54446193303}" srcOrd="0" destOrd="0" presId="urn:microsoft.com/office/officeart/2005/8/layout/radial3"/>
    <dgm:cxn modelId="{0D6350B9-614E-4C4A-ADE1-6AB381CC8C6B}" type="presParOf" srcId="{7753B0F1-528A-40E8-8554-E54446193303}" destId="{840569AA-AA55-4E51-BCAA-418F58798E1E}" srcOrd="0" destOrd="0" presId="urn:microsoft.com/office/officeart/2005/8/layout/radial3"/>
    <dgm:cxn modelId="{8A6E2A73-EB75-4374-94E0-4E9B3142675A}" type="presParOf" srcId="{7753B0F1-528A-40E8-8554-E54446193303}" destId="{5D7E67A7-E37B-4591-827C-3577850B5E31}" srcOrd="1" destOrd="0" presId="urn:microsoft.com/office/officeart/2005/8/layout/radial3"/>
    <dgm:cxn modelId="{935E2698-C997-413F-9BFB-B2B4177FB031}" type="presParOf" srcId="{7753B0F1-528A-40E8-8554-E54446193303}" destId="{640744E3-B2D9-4C6A-B05A-02113A29FFC1}" srcOrd="2" destOrd="0" presId="urn:microsoft.com/office/officeart/2005/8/layout/radial3"/>
    <dgm:cxn modelId="{46EEFAA8-4711-432B-BB71-AA8D48446C09}" type="presParOf" srcId="{7753B0F1-528A-40E8-8554-E54446193303}" destId="{D962F28F-F4FA-4C4A-AF31-727A773DAE84}" srcOrd="3" destOrd="0" presId="urn:microsoft.com/office/officeart/2005/8/layout/radial3"/>
    <dgm:cxn modelId="{930A65E2-93FC-44CD-A0DC-AFB3304C33EC}" type="presParOf" srcId="{7753B0F1-528A-40E8-8554-E54446193303}" destId="{00B934CE-AA3C-4C05-9D98-0F53CCA61BDE}" srcOrd="4" destOrd="0" presId="urn:microsoft.com/office/officeart/2005/8/layout/radial3"/>
    <dgm:cxn modelId="{E0D58729-130B-4E65-8FB1-F877A0F2B477}" type="presParOf" srcId="{7753B0F1-528A-40E8-8554-E54446193303}" destId="{E7B90A68-3C3B-4B33-9A86-9241CF0557E0}" srcOrd="5" destOrd="0" presId="urn:microsoft.com/office/officeart/2005/8/layout/radial3"/>
    <dgm:cxn modelId="{52A38749-F783-4BCD-9E6F-1592EE14C55B}" type="presParOf" srcId="{7753B0F1-528A-40E8-8554-E54446193303}" destId="{36490FA5-C4D4-4F7C-8711-C7B818874987}" srcOrd="6" destOrd="0" presId="urn:microsoft.com/office/officeart/2005/8/layout/radial3"/>
    <dgm:cxn modelId="{AD4D0CEE-B660-4737-BFD6-8F940EB11D49}" type="presParOf" srcId="{7753B0F1-528A-40E8-8554-E54446193303}" destId="{DE54B69C-402F-4C26-AB63-275D6439D3AD}" srcOrd="7" destOrd="0" presId="urn:microsoft.com/office/officeart/2005/8/layout/radial3"/>
    <dgm:cxn modelId="{13ACDE64-212D-4BC0-9AD6-53B54BE309BC}" type="presParOf" srcId="{7753B0F1-528A-40E8-8554-E54446193303}" destId="{9FE47573-BF37-48F6-85C7-1BDAC9B3FEC3}"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E9154-98F2-43A3-A86F-4EB0B99E1DB2}">
      <dsp:nvSpPr>
        <dsp:cNvPr id="0" name=""/>
        <dsp:cNvSpPr/>
      </dsp:nvSpPr>
      <dsp:spPr>
        <a:xfrm>
          <a:off x="0" y="0"/>
          <a:ext cx="8128000" cy="1625600"/>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latin typeface="Andalus" panose="02020603050405020304" pitchFamily="18" charset="-78"/>
              <a:cs typeface="Andalus" panose="02020603050405020304" pitchFamily="18" charset="-78"/>
            </a:rPr>
            <a:t>Mener des activités d’accompagnement et de sensibilisation pour l’appui et l’inclusion des étudiants en situation de vulnérabilité pour répondre aux besoins identifiés auprès de 4 catégories d’étudiant.es </a:t>
          </a:r>
          <a:endParaRPr lang="fr-FR" sz="2000" kern="1200" dirty="0"/>
        </a:p>
      </dsp:txBody>
      <dsp:txXfrm>
        <a:off x="0" y="0"/>
        <a:ext cx="8128000" cy="1625600"/>
      </dsp:txXfrm>
    </dsp:sp>
    <dsp:sp modelId="{BC36454E-7C92-4EF1-B341-BC6917064BFD}">
      <dsp:nvSpPr>
        <dsp:cNvPr id="0" name=""/>
        <dsp:cNvSpPr/>
      </dsp:nvSpPr>
      <dsp:spPr>
        <a:xfrm>
          <a:off x="0" y="1625600"/>
          <a:ext cx="2032000" cy="34137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a:latin typeface="Andalus" panose="02020603050405020304" pitchFamily="18" charset="-78"/>
              <a:cs typeface="Andalus" panose="02020603050405020304" pitchFamily="18" charset="-78"/>
            </a:rPr>
            <a:t>les étudiants.es en situation de vulnérabilité socio-économique : (l’origine rurale pauvreté et la fragilité familiale sont souvent à l'origine de l’abandon )(49%).</a:t>
          </a:r>
          <a:endParaRPr lang="fr-FR" sz="1800" kern="1200" dirty="0"/>
        </a:p>
      </dsp:txBody>
      <dsp:txXfrm>
        <a:off x="0" y="1625600"/>
        <a:ext cx="2032000" cy="3413760"/>
      </dsp:txXfrm>
    </dsp:sp>
    <dsp:sp modelId="{CD9F381D-7913-43A5-A4CF-07CDDF90DF55}">
      <dsp:nvSpPr>
        <dsp:cNvPr id="0" name=""/>
        <dsp:cNvSpPr/>
      </dsp:nvSpPr>
      <dsp:spPr>
        <a:xfrm>
          <a:off x="2032000" y="1625600"/>
          <a:ext cx="2032000" cy="3413760"/>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a:latin typeface="Andalus" panose="02020603050405020304" pitchFamily="18" charset="-78"/>
              <a:cs typeface="Andalus" panose="02020603050405020304" pitchFamily="18" charset="-78"/>
            </a:rPr>
            <a:t>les étudiants.es en situation de handicap ou de fragilité psychologique,</a:t>
          </a:r>
          <a:endParaRPr lang="fr-FR" sz="1800" kern="1200" dirty="0"/>
        </a:p>
      </dsp:txBody>
      <dsp:txXfrm>
        <a:off x="2032000" y="1625600"/>
        <a:ext cx="2032000" cy="3413760"/>
      </dsp:txXfrm>
    </dsp:sp>
    <dsp:sp modelId="{B4F9D7BA-8D3E-474A-8154-A31CF1EB6433}">
      <dsp:nvSpPr>
        <dsp:cNvPr id="0" name=""/>
        <dsp:cNvSpPr/>
      </dsp:nvSpPr>
      <dsp:spPr>
        <a:xfrm>
          <a:off x="4064000" y="1625600"/>
          <a:ext cx="2032000" cy="3413760"/>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a:latin typeface="Andalus" panose="02020603050405020304" pitchFamily="18" charset="-78"/>
              <a:cs typeface="Andalus" panose="02020603050405020304" pitchFamily="18" charset="-78"/>
            </a:rPr>
            <a:t>les étudiants.es internationaux (65) avec une majorité d’origine subsaharien; confrontés aux problèmes d’intégration de la diversité culturelle et linguistique. </a:t>
          </a:r>
          <a:endParaRPr lang="fr-FR" sz="1800" kern="1200" dirty="0"/>
        </a:p>
      </dsp:txBody>
      <dsp:txXfrm>
        <a:off x="4064000" y="1625600"/>
        <a:ext cx="2032000" cy="3413760"/>
      </dsp:txXfrm>
    </dsp:sp>
    <dsp:sp modelId="{384A5D80-F079-4891-BE7B-20C745F3DD33}">
      <dsp:nvSpPr>
        <dsp:cNvPr id="0" name=""/>
        <dsp:cNvSpPr/>
      </dsp:nvSpPr>
      <dsp:spPr>
        <a:xfrm>
          <a:off x="6095999" y="1625600"/>
          <a:ext cx="2032000" cy="341376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a:latin typeface="Andalus" panose="02020603050405020304" pitchFamily="18" charset="-78"/>
              <a:cs typeface="Andalus" panose="02020603050405020304" pitchFamily="18" charset="-78"/>
            </a:rPr>
            <a:t>les étudiant.es victimes de discrimination basée sur le genre. </a:t>
          </a:r>
          <a:endParaRPr lang="fr-FR" sz="1800" b="1" kern="1200" dirty="0">
            <a:latin typeface="Andalus" panose="02020603050405020304" pitchFamily="18" charset="-78"/>
            <a:cs typeface="Andalus" panose="02020603050405020304" pitchFamily="18" charset="-78"/>
          </a:endParaRPr>
        </a:p>
      </dsp:txBody>
      <dsp:txXfrm>
        <a:off x="6095999" y="1625600"/>
        <a:ext cx="2032000" cy="3413760"/>
      </dsp:txXfrm>
    </dsp:sp>
    <dsp:sp modelId="{860B79EE-4A8C-49C9-8C4D-DF2DF2B38671}">
      <dsp:nvSpPr>
        <dsp:cNvPr id="0" name=""/>
        <dsp:cNvSpPr/>
      </dsp:nvSpPr>
      <dsp:spPr>
        <a:xfrm>
          <a:off x="0" y="5039360"/>
          <a:ext cx="8128000" cy="379306"/>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98E68B-6209-4C90-8B04-AD668F63562E}" type="datetimeFigureOut">
              <a:rPr lang="fr-FR" smtClean="0"/>
              <a:pPr/>
              <a:t>01/06/2022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640C2-6BA2-4BAF-8590-77D76B4E40A5}" type="slidenum">
              <a:rPr lang="fr-FR" smtClean="0"/>
              <a:pPr/>
              <a:t>‹N°›</a:t>
            </a:fld>
            <a:endParaRPr lang="fr-FR"/>
          </a:p>
        </p:txBody>
      </p:sp>
    </p:spTree>
    <p:extLst>
      <p:ext uri="{BB962C8B-B14F-4D97-AF65-F5344CB8AC3E}">
        <p14:creationId xmlns:p14="http://schemas.microsoft.com/office/powerpoint/2010/main" val="303637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a:latin typeface="+mn-lt"/>
                <a:ea typeface="Calibri"/>
                <a:cs typeface="Calibri"/>
              </a:rPr>
              <a:t>Aussi, Pour répondre à la demande du citoyen en ces temps de pandémie dans la région de Marrakech et vu la forte demande et une pénurie de professionnels de la santé psychique et en concertation avec  la délégation régionale de la santé,  le CEIRS-UCA  a pris contact avec un réseau des psychologues solidaire du Maroc. </a:t>
            </a:r>
          </a:p>
          <a:p>
            <a:endParaRPr lang="fr-FR" dirty="0"/>
          </a:p>
        </p:txBody>
      </p:sp>
      <p:sp>
        <p:nvSpPr>
          <p:cNvPr id="4" name="Espace réservé du numéro de diapositive 3"/>
          <p:cNvSpPr>
            <a:spLocks noGrp="1"/>
          </p:cNvSpPr>
          <p:nvPr>
            <p:ph type="sldNum" sz="quarter" idx="10"/>
          </p:nvPr>
        </p:nvSpPr>
        <p:spPr/>
        <p:txBody>
          <a:bodyPr/>
          <a:lstStyle/>
          <a:p>
            <a:fld id="{42A5612B-59F5-4355-B11F-41D1D46597C3}" type="slidenum">
              <a:rPr lang="fr-FR" smtClean="0"/>
              <a:pPr/>
              <a:t>1</a:t>
            </a:fld>
            <a:endParaRPr lang="fr-FR" dirty="0"/>
          </a:p>
        </p:txBody>
      </p:sp>
    </p:spTree>
    <p:extLst>
      <p:ext uri="{BB962C8B-B14F-4D97-AF65-F5344CB8AC3E}">
        <p14:creationId xmlns:p14="http://schemas.microsoft.com/office/powerpoint/2010/main" val="150078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a:latin typeface="+mn-lt"/>
                <a:ea typeface="Calibri"/>
                <a:cs typeface="Calibri"/>
              </a:rPr>
              <a:t>Aussi, Pour répondre à la demande du citoyen en ces temps de pandémie dans la région de Marrakech et vu la forte demande et une pénurie de professionnels de la santé psychique et en concertation avec  la délégation régionale de la santé,  le CEIRS-UCA  a pris contact avec un réseau des psychologues solidaire du Maroc. </a:t>
            </a:r>
          </a:p>
          <a:p>
            <a:endParaRPr lang="fr-FR" dirty="0"/>
          </a:p>
        </p:txBody>
      </p:sp>
      <p:sp>
        <p:nvSpPr>
          <p:cNvPr id="4" name="Espace réservé du numéro de diapositive 3"/>
          <p:cNvSpPr>
            <a:spLocks noGrp="1"/>
          </p:cNvSpPr>
          <p:nvPr>
            <p:ph type="sldNum" sz="quarter" idx="10"/>
          </p:nvPr>
        </p:nvSpPr>
        <p:spPr/>
        <p:txBody>
          <a:bodyPr/>
          <a:lstStyle/>
          <a:p>
            <a:fld id="{42A5612B-59F5-4355-B11F-41D1D46597C3}" type="slidenum">
              <a:rPr lang="fr-FR" smtClean="0"/>
              <a:pPr/>
              <a:t>7</a:t>
            </a:fld>
            <a:endParaRPr lang="fr-FR"/>
          </a:p>
        </p:txBody>
      </p:sp>
    </p:spTree>
    <p:extLst>
      <p:ext uri="{BB962C8B-B14F-4D97-AF65-F5344CB8AC3E}">
        <p14:creationId xmlns:p14="http://schemas.microsoft.com/office/powerpoint/2010/main" val="150078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D58D9D70-0026-4DA2-8158-9CE047AE3C0A}" type="datetimeFigureOut">
              <a:rPr lang="en-US" smtClean="0"/>
              <a:pPr/>
              <a:t>6/1/2022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18231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D58D9D70-0026-4DA2-8158-9CE047AE3C0A}" type="datetimeFigureOut">
              <a:rPr lang="en-US" smtClean="0"/>
              <a:pPr/>
              <a:t>6/1/2022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21382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D58D9D70-0026-4DA2-8158-9CE047AE3C0A}" type="datetimeFigureOut">
              <a:rPr lang="en-US" smtClean="0"/>
              <a:pPr/>
              <a:t>6/1/2022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147977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D58D9D70-0026-4DA2-8158-9CE047AE3C0A}" type="datetimeFigureOut">
              <a:rPr lang="en-US" smtClean="0"/>
              <a:pPr/>
              <a:t>6/1/2022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260821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58D9D70-0026-4DA2-8158-9CE047AE3C0A}" type="datetimeFigureOut">
              <a:rPr lang="en-US" smtClean="0"/>
              <a:pPr/>
              <a:t>6/1/2022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121710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1"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1"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D58D9D70-0026-4DA2-8158-9CE047AE3C0A}" type="datetimeFigureOut">
              <a:rPr lang="en-US" smtClean="0"/>
              <a:pPr/>
              <a:t>6/1/2022</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132293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9" y="365126"/>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D58D9D70-0026-4DA2-8158-9CE047AE3C0A}" type="datetimeFigureOut">
              <a:rPr lang="en-US" smtClean="0"/>
              <a:pPr/>
              <a:t>6/1/2022</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70120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D58D9D70-0026-4DA2-8158-9CE047AE3C0A}" type="datetimeFigureOut">
              <a:rPr lang="en-US" smtClean="0"/>
              <a:pPr/>
              <a:t>6/1/2022</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232471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58D9D70-0026-4DA2-8158-9CE047AE3C0A}" type="datetimeFigureOut">
              <a:rPr lang="en-US" smtClean="0"/>
              <a:pPr/>
              <a:t>6/1/2022</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427273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9" y="457200"/>
            <a:ext cx="3932238"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58D9D70-0026-4DA2-8158-9CE047AE3C0A}" type="datetimeFigureOut">
              <a:rPr lang="en-US" smtClean="0"/>
              <a:pPr/>
              <a:t>6/1/2022</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221062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9" y="457200"/>
            <a:ext cx="3932238"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6"/>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58D9D70-0026-4DA2-8158-9CE047AE3C0A}" type="datetimeFigureOut">
              <a:rPr lang="en-US" smtClean="0"/>
              <a:pPr/>
              <a:t>6/1/2022</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7653F9DA-77B7-4994-97FC-7391FF2F09CB}" type="slidenum">
              <a:rPr lang="en-US" smtClean="0"/>
              <a:pPr/>
              <a:t>‹N°›</a:t>
            </a:fld>
            <a:endParaRPr lang="en-US"/>
          </a:p>
        </p:txBody>
      </p:sp>
    </p:spTree>
    <p:extLst>
      <p:ext uri="{BB962C8B-B14F-4D97-AF65-F5344CB8AC3E}">
        <p14:creationId xmlns:p14="http://schemas.microsoft.com/office/powerpoint/2010/main" val="142171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D9D70-0026-4DA2-8158-9CE047AE3C0A}" type="datetimeFigureOut">
              <a:rPr lang="en-US" smtClean="0"/>
              <a:pPr/>
              <a:t>6/1/2022</a:t>
            </a:fld>
            <a:endParaRPr lang="en-US"/>
          </a:p>
        </p:txBody>
      </p:sp>
      <p:sp>
        <p:nvSpPr>
          <p:cNvPr id="5" name="Espace réservé du pied de page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F9DA-77B7-4994-97FC-7391FF2F09CB}" type="slidenum">
              <a:rPr lang="en-US" smtClean="0"/>
              <a:pPr/>
              <a:t>‹N°›</a:t>
            </a:fld>
            <a:endParaRPr lang="en-US"/>
          </a:p>
        </p:txBody>
      </p:sp>
    </p:spTree>
    <p:extLst>
      <p:ext uri="{BB962C8B-B14F-4D97-AF65-F5344CB8AC3E}">
        <p14:creationId xmlns:p14="http://schemas.microsoft.com/office/powerpoint/2010/main" val="2669961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chart" Target="../charts/chart1.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image" Target="../media/image50.emf"/><Relationship Id="rId16" Type="http://schemas.openxmlformats.org/officeDocument/2006/relationships/image" Target="../media/image8.png"/><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63.emf"/><Relationship Id="rId10" Type="http://schemas.openxmlformats.org/officeDocument/2006/relationships/image" Target="../media/image58.jpeg"/><Relationship Id="rId19" Type="http://schemas.openxmlformats.org/officeDocument/2006/relationships/image" Target="../media/image66.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jpeg"/></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9.jpeg"/><Relationship Id="rId5" Type="http://schemas.openxmlformats.org/officeDocument/2006/relationships/diagramQuickStyle" Target="../diagrams/quickStyle3.xml"/><Relationship Id="rId10" Type="http://schemas.openxmlformats.org/officeDocument/2006/relationships/image" Target="../media/image8.png"/><Relationship Id="rId4" Type="http://schemas.openxmlformats.org/officeDocument/2006/relationships/diagramLayout" Target="../diagrams/layout3.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3"/>
          <p:cNvGrpSpPr/>
          <p:nvPr/>
        </p:nvGrpSpPr>
        <p:grpSpPr>
          <a:xfrm>
            <a:off x="3809983" y="63500"/>
            <a:ext cx="3873518" cy="1104900"/>
            <a:chOff x="2714613" y="239616"/>
            <a:chExt cx="5045040" cy="1189121"/>
          </a:xfrm>
        </p:grpSpPr>
        <p:pic>
          <p:nvPicPr>
            <p:cNvPr id="26" name="Image 25" descr="logo.jpg"/>
            <p:cNvPicPr>
              <a:picLocks noChangeAspect="1"/>
            </p:cNvPicPr>
            <p:nvPr/>
          </p:nvPicPr>
          <p:blipFill>
            <a:blip r:embed="rId3"/>
            <a:srcRect t="10475" b="16200"/>
            <a:stretch>
              <a:fillRect/>
            </a:stretch>
          </p:blipFill>
          <p:spPr>
            <a:xfrm>
              <a:off x="4104000" y="285728"/>
              <a:ext cx="3655653" cy="1008000"/>
            </a:xfrm>
            <a:prstGeom prst="rect">
              <a:avLst/>
            </a:prstGeom>
          </p:spPr>
        </p:pic>
        <p:grpSp>
          <p:nvGrpSpPr>
            <p:cNvPr id="3" name="Groupe 4"/>
            <p:cNvGrpSpPr/>
            <p:nvPr/>
          </p:nvGrpSpPr>
          <p:grpSpPr>
            <a:xfrm>
              <a:off x="2714613" y="239616"/>
              <a:ext cx="1389964" cy="1189121"/>
              <a:chOff x="1139648" y="1571612"/>
              <a:chExt cx="684189" cy="877889"/>
            </a:xfrm>
          </p:grpSpPr>
          <p:pic>
            <p:nvPicPr>
              <p:cNvPr id="28" name="Image 27" descr="https://www.uca.ma/public/files/images/site-1-2525ed2b2ad29dfbbe242515dda9cf43-2143650689.png"/>
              <p:cNvPicPr>
                <a:picLocks noChangeArrowheads="1"/>
              </p:cNvPicPr>
              <p:nvPr/>
            </p:nvPicPr>
            <p:blipFill>
              <a:blip r:embed="rId4" cstate="print"/>
              <a:srcRect/>
              <a:stretch>
                <a:fillRect/>
              </a:stretch>
            </p:blipFill>
            <p:spPr bwMode="auto">
              <a:xfrm>
                <a:off x="1139648" y="1605656"/>
                <a:ext cx="597793" cy="843845"/>
              </a:xfrm>
              <a:prstGeom prst="rect">
                <a:avLst/>
              </a:prstGeom>
              <a:noFill/>
              <a:ln w="9525">
                <a:noFill/>
                <a:miter lim="800000"/>
                <a:headEnd/>
                <a:tailEnd/>
              </a:ln>
            </p:spPr>
          </p:pic>
          <p:cxnSp>
            <p:nvCxnSpPr>
              <p:cNvPr id="29" name="Connecteur droit 28"/>
              <p:cNvCxnSpPr/>
              <p:nvPr/>
            </p:nvCxnSpPr>
            <p:spPr>
              <a:xfrm rot="5400000">
                <a:off x="1394812" y="1999049"/>
                <a:ext cx="856462" cy="1588"/>
              </a:xfrm>
              <a:prstGeom prst="line">
                <a:avLst/>
              </a:prstGeom>
              <a:ln w="19050">
                <a:solidFill>
                  <a:srgbClr val="005A9E"/>
                </a:solidFill>
              </a:ln>
            </p:spPr>
            <p:style>
              <a:lnRef idx="1">
                <a:schemeClr val="accent1"/>
              </a:lnRef>
              <a:fillRef idx="0">
                <a:schemeClr val="accent1"/>
              </a:fillRef>
              <a:effectRef idx="0">
                <a:schemeClr val="accent1"/>
              </a:effectRef>
              <a:fontRef idx="minor">
                <a:schemeClr val="tx1"/>
              </a:fontRef>
            </p:style>
          </p:cxnSp>
        </p:grpSp>
      </p:grpSp>
      <p:sp>
        <p:nvSpPr>
          <p:cNvPr id="9" name="ZoneTexte 8"/>
          <p:cNvSpPr txBox="1"/>
          <p:nvPr/>
        </p:nvSpPr>
        <p:spPr>
          <a:xfrm>
            <a:off x="0" y="1689648"/>
            <a:ext cx="12192000" cy="1200329"/>
          </a:xfrm>
          <a:prstGeom prst="rect">
            <a:avLst/>
          </a:prstGeom>
          <a:noFill/>
          <a:ln w="28575">
            <a:solidFill>
              <a:schemeClr val="accent1"/>
            </a:solidFill>
          </a:ln>
        </p:spPr>
        <p:txBody>
          <a:bodyPr wrap="square" rtlCol="0">
            <a:spAutoFit/>
          </a:bodyPr>
          <a:lstStyle/>
          <a:p>
            <a:pPr algn="ctr">
              <a:lnSpc>
                <a:spcPct val="200000"/>
              </a:lnSpc>
            </a:pPr>
            <a:r>
              <a:rPr lang="fr-FR" b="1" dirty="0" smtClean="0">
                <a:solidFill>
                  <a:srgbClr val="0070C0"/>
                </a:solidFill>
                <a:latin typeface="Berlin Sans FB Demi" panose="020E0802020502020306" pitchFamily="34" charset="0"/>
              </a:rPr>
              <a:t>L’INCLUSION DANS L’ENSEIGNEMENT SUPÉRIEUR</a:t>
            </a:r>
            <a:endParaRPr lang="fr-FR" b="1" dirty="0">
              <a:solidFill>
                <a:srgbClr val="0070C0"/>
              </a:solidFill>
              <a:latin typeface="Berlin Sans FB Demi" panose="020E0802020502020306" pitchFamily="34" charset="0"/>
            </a:endParaRPr>
          </a:p>
          <a:p>
            <a:pPr marL="355600" algn="ctr">
              <a:lnSpc>
                <a:spcPct val="200000"/>
              </a:lnSpc>
              <a:tabLst>
                <a:tab pos="12014200" algn="l"/>
              </a:tabLst>
            </a:pPr>
            <a:r>
              <a:rPr lang="fr-FR" b="1" dirty="0" smtClean="0">
                <a:solidFill>
                  <a:srgbClr val="0070C0"/>
                </a:solidFill>
                <a:latin typeface="Berlin Sans FB Demi" panose="020E0802020502020306" pitchFamily="34" charset="0"/>
              </a:rPr>
              <a:t>« CAS DE </a:t>
            </a:r>
            <a:r>
              <a:rPr lang="fr-FR" b="1" dirty="0">
                <a:solidFill>
                  <a:srgbClr val="0070C0"/>
                </a:solidFill>
                <a:latin typeface="Berlin Sans FB Demi" panose="020E0802020502020306" pitchFamily="34" charset="0"/>
              </a:rPr>
              <a:t>L’UNIVERSITÉ CADI AYYAD </a:t>
            </a:r>
            <a:r>
              <a:rPr lang="fr-FR" b="1" dirty="0" smtClean="0">
                <a:solidFill>
                  <a:srgbClr val="0070C0"/>
                </a:solidFill>
                <a:latin typeface="Berlin Sans FB Demi" panose="020E0802020502020306" pitchFamily="34" charset="0"/>
              </a:rPr>
              <a:t>– MARRAKECH »</a:t>
            </a:r>
          </a:p>
        </p:txBody>
      </p:sp>
      <p:sp>
        <p:nvSpPr>
          <p:cNvPr id="11" name="Rectangle 10"/>
          <p:cNvSpPr/>
          <p:nvPr/>
        </p:nvSpPr>
        <p:spPr>
          <a:xfrm>
            <a:off x="0" y="6211669"/>
            <a:ext cx="12192000" cy="646331"/>
          </a:xfrm>
          <a:prstGeom prst="rect">
            <a:avLst/>
          </a:prstGeom>
        </p:spPr>
        <p:txBody>
          <a:bodyPr wrap="square">
            <a:spAutoFit/>
          </a:bodyPr>
          <a:lstStyle/>
          <a:p>
            <a:pPr algn="ctr"/>
            <a:endParaRPr lang="fr-FR" sz="1200" dirty="0" smtClean="0"/>
          </a:p>
          <a:p>
            <a:pPr algn="ctr"/>
            <a:r>
              <a:rPr lang="fr-FR" sz="1200" dirty="0" smtClean="0"/>
              <a:t> </a:t>
            </a:r>
            <a:r>
              <a:rPr lang="fr-FR" sz="1200" dirty="0" smtClean="0">
                <a:solidFill>
                  <a:schemeClr val="tx1">
                    <a:lumMod val="50000"/>
                    <a:lumOff val="50000"/>
                  </a:schemeClr>
                </a:solidFill>
                <a:latin typeface="Book Antiqua" pitchFamily="18" charset="0"/>
              </a:rPr>
              <a:t>CLUSTER MEETING DES PROJETS ERASMUS+ : « L’INCLUSION DANS L’ENSEIGNEMENT SUPÉRIEUR » </a:t>
            </a:r>
          </a:p>
          <a:p>
            <a:pPr algn="ctr"/>
            <a:r>
              <a:rPr lang="fr-FR" sz="1200" b="1" dirty="0" smtClean="0">
                <a:solidFill>
                  <a:schemeClr val="tx1">
                    <a:lumMod val="50000"/>
                    <a:lumOff val="50000"/>
                  </a:schemeClr>
                </a:solidFill>
                <a:latin typeface="Book Antiqua" pitchFamily="18" charset="0"/>
              </a:rPr>
              <a:t>Ministère de l’Enseignement Supérieur, de la Recherche Scientifique et de l’Innovation – Rabat – Hassan - 1 JUIN 2022 </a:t>
            </a:r>
            <a:endParaRPr lang="fr-FR" sz="1200" b="1" dirty="0">
              <a:solidFill>
                <a:schemeClr val="tx1">
                  <a:lumMod val="50000"/>
                  <a:lumOff val="50000"/>
                </a:schemeClr>
              </a:solidFill>
              <a:latin typeface="Book Antiqua" pitchFamily="18" charset="0"/>
            </a:endParaRPr>
          </a:p>
        </p:txBody>
      </p:sp>
      <p:sp>
        <p:nvSpPr>
          <p:cNvPr id="10" name="Rectangle 9"/>
          <p:cNvSpPr/>
          <p:nvPr/>
        </p:nvSpPr>
        <p:spPr>
          <a:xfrm>
            <a:off x="4350666" y="5851912"/>
            <a:ext cx="3209533" cy="276999"/>
          </a:xfrm>
          <a:prstGeom prst="rect">
            <a:avLst/>
          </a:prstGeom>
        </p:spPr>
        <p:txBody>
          <a:bodyPr wrap="none">
            <a:spAutoFit/>
          </a:bodyPr>
          <a:lstStyle/>
          <a:p>
            <a:r>
              <a:rPr lang="fr-FR" sz="1200" b="1" dirty="0">
                <a:solidFill>
                  <a:schemeClr val="tx1">
                    <a:lumMod val="50000"/>
                    <a:lumOff val="50000"/>
                  </a:schemeClr>
                </a:solidFill>
                <a:latin typeface="Book Antiqua" pitchFamily="18" charset="0"/>
              </a:rPr>
              <a:t>Samia BERRADA HMIMA   / CEIRS-UCA</a:t>
            </a:r>
            <a:endParaRPr lang="fr-FR" sz="1200" b="1" dirty="0"/>
          </a:p>
        </p:txBody>
      </p:sp>
      <p:sp>
        <p:nvSpPr>
          <p:cNvPr id="1028" name="AutoShape 4" descr="blob:https://web.whatsapp.com/4ee30dbe-85a3-442d-8706-98accde0c3d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30" name="AutoShape 6" descr="blob:https://web.whatsapp.com/4ee30dbe-85a3-442d-8706-98accde0c3d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3" name="Image 12" descr="mains.jpg"/>
          <p:cNvPicPr>
            <a:picLocks noChangeAspect="1"/>
          </p:cNvPicPr>
          <p:nvPr/>
        </p:nvPicPr>
        <p:blipFill>
          <a:blip r:embed="rId5" cstate="print"/>
          <a:srcRect l="6290" t="5161" r="2742" b="2903"/>
          <a:stretch>
            <a:fillRect/>
          </a:stretch>
        </p:blipFill>
        <p:spPr>
          <a:xfrm>
            <a:off x="4892325" y="3039037"/>
            <a:ext cx="2301852" cy="232634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350" y="4381320"/>
            <a:ext cx="2896325" cy="2439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067175" y="554579"/>
            <a:ext cx="5124450" cy="5398657"/>
          </a:xfrm>
          <a:prstGeom prst="rect">
            <a:avLst/>
          </a:prstGeom>
        </p:spPr>
        <p:txBody>
          <a:bodyPr wrap="square">
            <a:spAutoFit/>
          </a:bodyPr>
          <a:lstStyle/>
          <a:p>
            <a:pPr marL="285750" indent="-285750" algn="just">
              <a:lnSpc>
                <a:spcPct val="115000"/>
              </a:lnSpc>
              <a:spcBef>
                <a:spcPts val="1200"/>
              </a:spcBef>
              <a:buFont typeface="Wingdings" pitchFamily="2" charset="2"/>
              <a:buChar char="Ø"/>
            </a:pPr>
            <a:r>
              <a:rPr lang="fr-FR" b="1" dirty="0">
                <a:solidFill>
                  <a:srgbClr val="0070C0"/>
                </a:solidFill>
                <a:cs typeface="Andalus" panose="02020603050405020304" pitchFamily="18" charset="-78"/>
              </a:rPr>
              <a:t>Mise en place des cellules d’écoute et de santé dans </a:t>
            </a:r>
            <a:r>
              <a:rPr lang="fr-FR" b="1" dirty="0" err="1">
                <a:solidFill>
                  <a:srgbClr val="0070C0"/>
                </a:solidFill>
                <a:cs typeface="Andalus" panose="02020603050405020304" pitchFamily="18" charset="-78"/>
              </a:rPr>
              <a:t>pls</a:t>
            </a:r>
            <a:r>
              <a:rPr lang="fr-FR" b="1" dirty="0">
                <a:solidFill>
                  <a:srgbClr val="0070C0"/>
                </a:solidFill>
                <a:cs typeface="Andalus" panose="02020603050405020304" pitchFamily="18" charset="-78"/>
              </a:rPr>
              <a:t> établissements</a:t>
            </a:r>
            <a:r>
              <a:rPr lang="fr-FR" sz="1600" b="1" dirty="0">
                <a:solidFill>
                  <a:srgbClr val="0070C0"/>
                </a:solidFill>
                <a:cs typeface="Andalus" panose="02020603050405020304" pitchFamily="18" charset="-78"/>
              </a:rPr>
              <a:t>, en plus de l’existant (FSSM, FMP), Suite au partenariat avec la direction régionale de la santé</a:t>
            </a:r>
            <a:r>
              <a:rPr lang="fr-FR" sz="1600" b="1" dirty="0" smtClean="0">
                <a:solidFill>
                  <a:srgbClr val="0070C0"/>
                </a:solidFill>
                <a:cs typeface="Andalus" panose="02020603050405020304" pitchFamily="18" charset="-78"/>
              </a:rPr>
              <a:t>; et formation des écoutants. </a:t>
            </a:r>
            <a:endParaRPr lang="fr-FR" sz="1600" b="1" dirty="0">
              <a:solidFill>
                <a:srgbClr val="0070C0"/>
              </a:solidFill>
              <a:cs typeface="Andalus" panose="02020603050405020304" pitchFamily="18" charset="-78"/>
            </a:endParaRPr>
          </a:p>
          <a:p>
            <a:pPr marL="285750" indent="-285750" algn="just">
              <a:lnSpc>
                <a:spcPct val="115000"/>
              </a:lnSpc>
              <a:spcBef>
                <a:spcPts val="1200"/>
              </a:spcBef>
              <a:buFont typeface="Wingdings" pitchFamily="2" charset="2"/>
              <a:buChar char="Ø"/>
            </a:pPr>
            <a:r>
              <a:rPr lang="fr-FR" sz="1600" b="1" dirty="0">
                <a:solidFill>
                  <a:srgbClr val="0070C0"/>
                </a:solidFill>
                <a:cs typeface="Andalus" panose="02020603050405020304" pitchFamily="18" charset="-78"/>
              </a:rPr>
              <a:t>Participation à la "</a:t>
            </a:r>
            <a:r>
              <a:rPr lang="fr-FR" b="1" dirty="0">
                <a:solidFill>
                  <a:srgbClr val="0070C0"/>
                </a:solidFill>
                <a:cs typeface="Andalus" panose="02020603050405020304" pitchFamily="18" charset="-78"/>
              </a:rPr>
              <a:t>Semaine Nationale de la Santé Universitaire </a:t>
            </a:r>
            <a:r>
              <a:rPr lang="fr-FR" sz="1600" dirty="0">
                <a:solidFill>
                  <a:srgbClr val="0070C0"/>
                </a:solidFill>
                <a:cs typeface="Andalus" panose="02020603050405020304" pitchFamily="18" charset="-78"/>
              </a:rPr>
              <a:t>(Webinaire : L’impact de la crise sanitaire Covid -19 sur la sante mentale des étudiants avec un zoom sur les étudiants en situation de handicap).</a:t>
            </a:r>
          </a:p>
          <a:p>
            <a:pPr marL="285750" indent="-285750" algn="just">
              <a:lnSpc>
                <a:spcPct val="115000"/>
              </a:lnSpc>
              <a:spcBef>
                <a:spcPts val="1200"/>
              </a:spcBef>
              <a:buFont typeface="Wingdings" pitchFamily="2" charset="2"/>
              <a:buChar char="Ø"/>
            </a:pPr>
            <a:r>
              <a:rPr lang="fr-FR" sz="1600" b="1" dirty="0">
                <a:solidFill>
                  <a:srgbClr val="0070C0"/>
                </a:solidFill>
                <a:cs typeface="Andalus" panose="02020603050405020304" pitchFamily="18" charset="-78"/>
              </a:rPr>
              <a:t>Organisation de "</a:t>
            </a:r>
            <a:r>
              <a:rPr lang="fr-FR" b="1" dirty="0">
                <a:solidFill>
                  <a:srgbClr val="0070C0"/>
                </a:solidFill>
                <a:cs typeface="Andalus" panose="02020603050405020304" pitchFamily="18" charset="-78"/>
              </a:rPr>
              <a:t>Journée d’Ophtalmologie</a:t>
            </a:r>
            <a:r>
              <a:rPr lang="fr-FR" sz="1600" b="1" dirty="0">
                <a:solidFill>
                  <a:srgbClr val="0070C0"/>
                </a:solidFill>
                <a:cs typeface="Andalus" panose="02020603050405020304" pitchFamily="18" charset="-78"/>
              </a:rPr>
              <a:t>" au profit des étudiants, des professeurs et de l’équipe administrative, en collaboration avec des associations/ Diabète RSU hors </a:t>
            </a:r>
            <a:r>
              <a:rPr lang="fr-FR" sz="1600" b="1" dirty="0" err="1">
                <a:solidFill>
                  <a:srgbClr val="0070C0"/>
                </a:solidFill>
                <a:cs typeface="Andalus" panose="02020603050405020304" pitchFamily="18" charset="-78"/>
              </a:rPr>
              <a:t>univ</a:t>
            </a:r>
            <a:r>
              <a:rPr lang="fr-FR" sz="1600" b="1" dirty="0">
                <a:solidFill>
                  <a:srgbClr val="0070C0"/>
                </a:solidFill>
                <a:cs typeface="Andalus" panose="02020603050405020304" pitchFamily="18" charset="-78"/>
              </a:rPr>
              <a:t> .. </a:t>
            </a:r>
          </a:p>
          <a:p>
            <a:pPr marL="285750" lvl="1" indent="-285750" algn="just">
              <a:lnSpc>
                <a:spcPct val="115000"/>
              </a:lnSpc>
              <a:spcBef>
                <a:spcPts val="1200"/>
              </a:spcBef>
              <a:buFont typeface="Wingdings" pitchFamily="2" charset="2"/>
              <a:buChar char="Ø"/>
            </a:pPr>
            <a:r>
              <a:rPr lang="fr-FR" sz="1600" b="1" dirty="0">
                <a:solidFill>
                  <a:srgbClr val="0070C0"/>
                </a:solidFill>
                <a:cs typeface="Andalus" panose="02020603050405020304" pitchFamily="18" charset="-78"/>
              </a:rPr>
              <a:t>Organisation de journées de sensibilisation sur les principes du secourisme</a:t>
            </a:r>
            <a:endParaRPr lang="en-US" sz="1600" b="1" dirty="0">
              <a:solidFill>
                <a:srgbClr val="0070C0"/>
              </a:solidFill>
              <a:cs typeface="Andalus" panose="02020603050405020304" pitchFamily="18" charset="-78"/>
            </a:endParaRPr>
          </a:p>
          <a:p>
            <a:pPr marL="285750" lvl="1" indent="-285750" algn="just">
              <a:lnSpc>
                <a:spcPct val="115000"/>
              </a:lnSpc>
              <a:spcBef>
                <a:spcPts val="1200"/>
              </a:spcBef>
              <a:buFont typeface="Wingdings" pitchFamily="2" charset="2"/>
              <a:buChar char="Ø"/>
            </a:pPr>
            <a:r>
              <a:rPr lang="fr-FR" sz="1600" b="1" dirty="0">
                <a:solidFill>
                  <a:srgbClr val="0070C0"/>
                </a:solidFill>
                <a:cs typeface="Andalus" panose="02020603050405020304" pitchFamily="18" charset="-78"/>
              </a:rPr>
              <a:t>Démarche d’accès à la santé : AMO:  </a:t>
            </a:r>
            <a:r>
              <a:rPr lang="fr-FR" sz="1600" b="1" dirty="0">
                <a:solidFill>
                  <a:srgbClr val="7030A0"/>
                </a:solidFill>
                <a:cs typeface="Andalus" panose="02020603050405020304" pitchFamily="18" charset="-78"/>
              </a:rPr>
              <a:t>généralisation??  (information et lourdeur admin)</a:t>
            </a:r>
          </a:p>
        </p:txBody>
      </p:sp>
      <p:sp>
        <p:nvSpPr>
          <p:cNvPr id="6" name="Rectangle 5"/>
          <p:cNvSpPr/>
          <p:nvPr/>
        </p:nvSpPr>
        <p:spPr>
          <a:xfrm>
            <a:off x="0" y="0"/>
            <a:ext cx="12192000" cy="446276"/>
          </a:xfrm>
          <a:prstGeom prst="rect">
            <a:avLst/>
          </a:prstGeom>
          <a:solidFill>
            <a:schemeClr val="accent5"/>
          </a:solidFill>
        </p:spPr>
        <p:txBody>
          <a:bodyPr wrap="square">
            <a:spAutoFit/>
          </a:bodyPr>
          <a:lstStyle/>
          <a:p>
            <a:pPr marL="266700" indent="-266700" algn="ctr">
              <a:lnSpc>
                <a:spcPct val="115000"/>
              </a:lnSpc>
              <a:spcAft>
                <a:spcPts val="1000"/>
              </a:spcAft>
              <a:buClr>
                <a:srgbClr val="00B050"/>
              </a:buClr>
              <a:tabLst>
                <a:tab pos="-228600" algn="l"/>
              </a:tabLst>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3- ÉCOUTE &amp; SANTÉ </a:t>
            </a:r>
          </a:p>
        </p:txBody>
      </p:sp>
      <p:grpSp>
        <p:nvGrpSpPr>
          <p:cNvPr id="12" name="Groupe 11"/>
          <p:cNvGrpSpPr/>
          <p:nvPr/>
        </p:nvGrpSpPr>
        <p:grpSpPr>
          <a:xfrm>
            <a:off x="9257575" y="2779905"/>
            <a:ext cx="2896325" cy="2935592"/>
            <a:chOff x="540913" y="1815920"/>
            <a:chExt cx="4984124" cy="2935592"/>
          </a:xfrm>
        </p:grpSpPr>
        <p:sp>
          <p:nvSpPr>
            <p:cNvPr id="13" name="Espace réservé du contenu 2"/>
            <p:cNvSpPr txBox="1">
              <a:spLocks/>
            </p:cNvSpPr>
            <p:nvPr/>
          </p:nvSpPr>
          <p:spPr>
            <a:xfrm>
              <a:off x="540913" y="1815920"/>
              <a:ext cx="4984124" cy="2808331"/>
            </a:xfrm>
            <a:prstGeom prst="rect">
              <a:avLst/>
            </a:prstGeom>
            <a:ln>
              <a:solidFill>
                <a:schemeClr val="accent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fr-FR" sz="1400" b="1" dirty="0">
                  <a:solidFill>
                    <a:srgbClr val="0070C0"/>
                  </a:solidFill>
                </a:rPr>
                <a:t>1</a:t>
              </a:r>
              <a:r>
                <a:rPr lang="fr-FR" sz="1400" b="1" baseline="30000" dirty="0">
                  <a:solidFill>
                    <a:srgbClr val="0070C0"/>
                  </a:solidFill>
                </a:rPr>
                <a:t>ère</a:t>
              </a:r>
              <a:r>
                <a:rPr lang="fr-FR" sz="1400" b="1" dirty="0">
                  <a:solidFill>
                    <a:srgbClr val="0070C0"/>
                  </a:solidFill>
                </a:rPr>
                <a:t> ÉDITION </a:t>
              </a:r>
              <a:r>
                <a:rPr lang="fr-FR" sz="1400" b="1" cap="all" dirty="0">
                  <a:solidFill>
                    <a:srgbClr val="0070C0"/>
                  </a:solidFill>
                </a:rPr>
                <a:t>DE LA SEMAINE NATIONALE DE SANTÉ </a:t>
              </a:r>
              <a:r>
                <a:rPr lang="fr-FR" sz="1400" b="1" dirty="0">
                  <a:solidFill>
                    <a:srgbClr val="0070C0"/>
                  </a:solidFill>
                </a:rPr>
                <a:t>UNIVERSITAIRE PAR : MENFPES, le MS, ONUSC</a:t>
              </a:r>
            </a:p>
            <a:p>
              <a:pPr algn="ctr">
                <a:buFont typeface="Arial" panose="020B0604020202020204" pitchFamily="34" charset="0"/>
                <a:buNone/>
              </a:pPr>
              <a:r>
                <a:rPr lang="fr-FR" sz="1400" b="1" dirty="0">
                  <a:solidFill>
                    <a:srgbClr val="0070C0"/>
                  </a:solidFill>
                </a:rPr>
                <a:t>« la vie estudiantine et la santé mentale pendant la pandémie du COVID-19 », du 17 au 23 mai 2021</a:t>
              </a:r>
            </a:p>
          </p:txBody>
        </p:sp>
        <p:pic>
          <p:nvPicPr>
            <p:cNvPr id="14" name="Image 13" descr="7ZNOUHBs2Uj0DQ5dsNLW.jpg"/>
            <p:cNvPicPr>
              <a:picLocks noChangeAspect="1"/>
            </p:cNvPicPr>
            <p:nvPr/>
          </p:nvPicPr>
          <p:blipFill>
            <a:blip r:embed="rId3"/>
            <a:stretch>
              <a:fillRect/>
            </a:stretch>
          </p:blipFill>
          <p:spPr>
            <a:xfrm>
              <a:off x="774031" y="3012529"/>
              <a:ext cx="4656773" cy="1738983"/>
            </a:xfrm>
            <a:prstGeom prst="rect">
              <a:avLst/>
            </a:prstGeom>
          </p:spPr>
        </p:pic>
      </p:grpSp>
      <p:pic>
        <p:nvPicPr>
          <p:cNvPr id="15" name="Image 14"/>
          <p:cNvPicPr>
            <a:picLocks noChangeAspect="1"/>
          </p:cNvPicPr>
          <p:nvPr/>
        </p:nvPicPr>
        <p:blipFill>
          <a:blip r:embed="rId4"/>
          <a:stretch>
            <a:fillRect/>
          </a:stretch>
        </p:blipFill>
        <p:spPr>
          <a:xfrm>
            <a:off x="177023" y="493243"/>
            <a:ext cx="3631474" cy="2800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descr="5.jpg"/>
          <p:cNvPicPr>
            <a:picLocks noChangeAspect="1"/>
          </p:cNvPicPr>
          <p:nvPr/>
        </p:nvPicPr>
        <p:blipFill rotWithShape="1">
          <a:blip r:embed="rId5" cstate="print"/>
          <a:srcRect b="55493"/>
          <a:stretch/>
        </p:blipFill>
        <p:spPr>
          <a:xfrm>
            <a:off x="734475" y="3563867"/>
            <a:ext cx="2626073" cy="1085850"/>
          </a:xfrm>
          <a:prstGeom prst="rect">
            <a:avLst/>
          </a:prstGeom>
        </p:spPr>
      </p:pic>
      <p:sp>
        <p:nvSpPr>
          <p:cNvPr id="21" name="Hexagone 20"/>
          <p:cNvSpPr/>
          <p:nvPr/>
        </p:nvSpPr>
        <p:spPr>
          <a:xfrm>
            <a:off x="9804052" y="496721"/>
            <a:ext cx="2312127" cy="1881051"/>
          </a:xfrm>
          <a:prstGeom prst="hexagon">
            <a:avLst>
              <a:gd name="adj" fmla="val 25000"/>
              <a:gd name="vf" fmla="val 115470"/>
            </a:avLst>
          </a:prstGeom>
          <a:blipFill rotWithShape="1">
            <a:blip r:embed="rId6"/>
            <a:stretch>
              <a:fillRect/>
            </a:stretch>
          </a:blipFill>
        </p:spPr>
        <p:style>
          <a:lnRef idx="2">
            <a:schemeClr val="accent3">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cxnSp>
        <p:nvCxnSpPr>
          <p:cNvPr id="3" name="Connecteur : en arc 2">
            <a:extLst>
              <a:ext uri="{FF2B5EF4-FFF2-40B4-BE49-F238E27FC236}">
                <a16:creationId xmlns="" xmlns:a16="http://schemas.microsoft.com/office/drawing/2014/main" id="{7A9D6682-7888-4632-AF23-553150F83239}"/>
              </a:ext>
            </a:extLst>
          </p:cNvPr>
          <p:cNvCxnSpPr/>
          <p:nvPr/>
        </p:nvCxnSpPr>
        <p:spPr>
          <a:xfrm>
            <a:off x="9734550" y="5496422"/>
            <a:ext cx="600075" cy="456814"/>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237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 xmlns:a16="http://schemas.microsoft.com/office/drawing/2014/main" id="{4A78A0F5-DE37-4140-A508-8BBF3F2AA3E0}"/>
              </a:ext>
            </a:extLst>
          </p:cNvPr>
          <p:cNvPicPr>
            <a:picLocks noChangeAspect="1"/>
          </p:cNvPicPr>
          <p:nvPr/>
        </p:nvPicPr>
        <p:blipFill>
          <a:blip r:embed="rId2"/>
          <a:srcRect l="6686" t="1859" r="6410" b="22902"/>
          <a:stretch>
            <a:fillRect/>
          </a:stretch>
        </p:blipFill>
        <p:spPr>
          <a:xfrm>
            <a:off x="156751" y="1123407"/>
            <a:ext cx="3174275" cy="3866606"/>
          </a:xfrm>
          <a:prstGeom prst="rect">
            <a:avLst/>
          </a:prstGeom>
          <a:ln>
            <a:solidFill>
              <a:srgbClr val="FF3300"/>
            </a:solidFill>
          </a:ln>
        </p:spPr>
      </p:pic>
      <p:grpSp>
        <p:nvGrpSpPr>
          <p:cNvPr id="2" name="Groupe 13"/>
          <p:cNvGrpSpPr/>
          <p:nvPr/>
        </p:nvGrpSpPr>
        <p:grpSpPr>
          <a:xfrm>
            <a:off x="7234373" y="1599580"/>
            <a:ext cx="4728754" cy="1772698"/>
            <a:chOff x="356598" y="1349553"/>
            <a:chExt cx="3962959" cy="1651052"/>
          </a:xfrm>
        </p:grpSpPr>
        <p:pic>
          <p:nvPicPr>
            <p:cNvPr id="5" name="Image 4">
              <a:extLst>
                <a:ext uri="{FF2B5EF4-FFF2-40B4-BE49-F238E27FC236}">
                  <a16:creationId xmlns="" xmlns:a16="http://schemas.microsoft.com/office/drawing/2014/main" id="{990EFA9F-51B5-4A1A-A98A-B8B26F6F8E86}"/>
                </a:ext>
              </a:extLst>
            </p:cNvPr>
            <p:cNvPicPr>
              <a:picLocks noChangeAspect="1"/>
            </p:cNvPicPr>
            <p:nvPr/>
          </p:nvPicPr>
          <p:blipFill>
            <a:blip r:embed="rId3">
              <a:extLst>
                <a:ext uri="{28A0092B-C50C-407E-A947-70E740481C1C}">
                  <a14:useLocalDpi xmlns:a14="http://schemas.microsoft.com/office/drawing/2010/main" val="0"/>
                </a:ext>
              </a:extLst>
            </a:blip>
            <a:srcRect l="3467" t="29212"/>
            <a:stretch>
              <a:fillRect/>
            </a:stretch>
          </p:blipFill>
          <p:spPr>
            <a:xfrm>
              <a:off x="356598" y="1349553"/>
              <a:ext cx="3962959" cy="1651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ZoneTexte 3">
              <a:extLst>
                <a:ext uri="{FF2B5EF4-FFF2-40B4-BE49-F238E27FC236}">
                  <a16:creationId xmlns="" xmlns:a16="http://schemas.microsoft.com/office/drawing/2014/main" id="{1EC518EC-E505-4580-8E6B-DFD050064C0F}"/>
                </a:ext>
              </a:extLst>
            </p:cNvPr>
            <p:cNvSpPr txBox="1"/>
            <p:nvPr/>
          </p:nvSpPr>
          <p:spPr>
            <a:xfrm>
              <a:off x="2710289" y="2640719"/>
              <a:ext cx="1608917" cy="315563"/>
            </a:xfrm>
            <a:prstGeom prst="rect">
              <a:avLst/>
            </a:prstGeom>
            <a:noFill/>
          </p:spPr>
          <p:txBody>
            <a:bodyPr wrap="square" rtlCol="0">
              <a:spAutoFit/>
            </a:bodyPr>
            <a:lstStyle/>
            <a:p>
              <a:r>
                <a:rPr lang="fr-FR" sz="1400" b="1" dirty="0">
                  <a:solidFill>
                    <a:srgbClr val="C00000"/>
                  </a:solidFill>
                </a:rPr>
                <a:t>FMPM le 30 et 31 mars </a:t>
              </a:r>
            </a:p>
          </p:txBody>
        </p:sp>
      </p:grpSp>
      <p:sp>
        <p:nvSpPr>
          <p:cNvPr id="16" name="Rectangle 15"/>
          <p:cNvSpPr/>
          <p:nvPr/>
        </p:nvSpPr>
        <p:spPr>
          <a:xfrm>
            <a:off x="0" y="-15894"/>
            <a:ext cx="12192000" cy="584775"/>
          </a:xfrm>
          <a:prstGeom prst="rect">
            <a:avLst/>
          </a:prstGeom>
          <a:solidFill>
            <a:srgbClr val="F0F5FA"/>
          </a:solidFill>
        </p:spPr>
        <p:txBody>
          <a:bodyPr wrap="square">
            <a:spAutoFit/>
          </a:bodyPr>
          <a:lstStyle/>
          <a:p>
            <a:pPr algn="ctr"/>
            <a:r>
              <a:rPr lang="fr-FR" sz="3200" b="1" dirty="0">
                <a:solidFill>
                  <a:srgbClr val="FF0000"/>
                </a:solidFill>
                <a:ea typeface="Calibri"/>
                <a:cs typeface="Calibri"/>
              </a:rPr>
              <a:t>RSU</a:t>
            </a:r>
            <a:r>
              <a:rPr lang="fr-FR" sz="2000" b="1" dirty="0">
                <a:solidFill>
                  <a:srgbClr val="FF0000"/>
                </a:solidFill>
                <a:ea typeface="Calibri"/>
                <a:cs typeface="Calibri"/>
              </a:rPr>
              <a:t> / DON DU SANG à l’UNIVERSITE CADI AYYAD - MARRAKECH</a:t>
            </a:r>
          </a:p>
        </p:txBody>
      </p:sp>
      <p:sp>
        <p:nvSpPr>
          <p:cNvPr id="23" name="Rectangle 22"/>
          <p:cNvSpPr/>
          <p:nvPr/>
        </p:nvSpPr>
        <p:spPr>
          <a:xfrm>
            <a:off x="0" y="613954"/>
            <a:ext cx="12126685" cy="410882"/>
          </a:xfrm>
          <a:prstGeom prst="rect">
            <a:avLst/>
          </a:prstGeom>
        </p:spPr>
        <p:txBody>
          <a:bodyPr wrap="square">
            <a:spAutoFit/>
          </a:bodyPr>
          <a:lstStyle/>
          <a:p>
            <a:pPr indent="-285750">
              <a:lnSpc>
                <a:spcPct val="115000"/>
              </a:lnSpc>
              <a:spcBef>
                <a:spcPts val="1200"/>
              </a:spcBef>
              <a:buFont typeface="Wingdings" pitchFamily="2" charset="2"/>
              <a:buChar char="Ø"/>
            </a:pPr>
            <a:r>
              <a:rPr lang="fr-FR" b="1" dirty="0">
                <a:solidFill>
                  <a:srgbClr val="0070C0"/>
                </a:solidFill>
                <a:latin typeface="Andalus" panose="02020603050405020304" pitchFamily="18" charset="-78"/>
                <a:cs typeface="Andalus" panose="02020603050405020304" pitchFamily="18" charset="-78"/>
              </a:rPr>
              <a:t>Organisation des caravanes de dons du sang  dans chaque établissement UCA; en collaboration avec CRTS Marrakech-Safi. </a:t>
            </a:r>
            <a:endParaRPr lang="en-US" b="1" dirty="0">
              <a:solidFill>
                <a:srgbClr val="0070C0"/>
              </a:solidFill>
              <a:latin typeface="Andalus" panose="02020603050405020304" pitchFamily="18" charset="-78"/>
              <a:cs typeface="Andalus" panose="02020603050405020304" pitchFamily="18" charset="-78"/>
            </a:endParaRPr>
          </a:p>
        </p:txBody>
      </p:sp>
      <p:sp>
        <p:nvSpPr>
          <p:cNvPr id="25" name="Rectangle 24"/>
          <p:cNvSpPr/>
          <p:nvPr/>
        </p:nvSpPr>
        <p:spPr>
          <a:xfrm>
            <a:off x="10872651" y="6211669"/>
            <a:ext cx="1319349" cy="646331"/>
          </a:xfrm>
          <a:prstGeom prst="rect">
            <a:avLst/>
          </a:prstGeom>
          <a:solidFill>
            <a:schemeClr val="bg1">
              <a:lumMod val="95000"/>
            </a:schemeClr>
          </a:solidFill>
        </p:spPr>
        <p:txBody>
          <a:bodyPr wrap="square">
            <a:spAutoFit/>
          </a:bodyPr>
          <a:lstStyle/>
          <a:p>
            <a:pPr algn="ctr" fontAlgn="b"/>
            <a:r>
              <a:rPr lang="fr-FR" dirty="0" err="1">
                <a:solidFill>
                  <a:srgbClr val="002060"/>
                </a:solidFill>
                <a:latin typeface="Gill Sans MT Condensed" panose="020B0506020104020203" pitchFamily="34" charset="0"/>
                <a:cs typeface="Aharoni" panose="02010803020104030203" pitchFamily="2" charset="-79"/>
              </a:rPr>
              <a:t>Nov</a:t>
            </a:r>
            <a:r>
              <a:rPr lang="fr-FR" dirty="0">
                <a:solidFill>
                  <a:srgbClr val="002060"/>
                </a:solidFill>
                <a:latin typeface="Gill Sans MT Condensed" panose="020B0506020104020203" pitchFamily="34" charset="0"/>
                <a:cs typeface="Aharoni" panose="02010803020104030203" pitchFamily="2" charset="-79"/>
              </a:rPr>
              <a:t>/</a:t>
            </a:r>
            <a:r>
              <a:rPr lang="fr-FR" dirty="0" err="1">
                <a:solidFill>
                  <a:srgbClr val="002060"/>
                </a:solidFill>
                <a:latin typeface="Gill Sans MT Condensed" panose="020B0506020104020203" pitchFamily="34" charset="0"/>
                <a:cs typeface="Aharoni" panose="02010803020104030203" pitchFamily="2" charset="-79"/>
              </a:rPr>
              <a:t>Déc</a:t>
            </a:r>
            <a:r>
              <a:rPr lang="fr-FR" dirty="0">
                <a:solidFill>
                  <a:srgbClr val="002060"/>
                </a:solidFill>
                <a:latin typeface="Gill Sans MT Condensed" panose="020B0506020104020203" pitchFamily="34" charset="0"/>
                <a:cs typeface="Aharoni" panose="02010803020104030203" pitchFamily="2" charset="-79"/>
              </a:rPr>
              <a:t> 2021: 1737 poches</a:t>
            </a:r>
          </a:p>
        </p:txBody>
      </p:sp>
      <p:grpSp>
        <p:nvGrpSpPr>
          <p:cNvPr id="33" name="Groupe 32"/>
          <p:cNvGrpSpPr/>
          <p:nvPr/>
        </p:nvGrpSpPr>
        <p:grpSpPr>
          <a:xfrm>
            <a:off x="3587938" y="4450467"/>
            <a:ext cx="3605349" cy="2105246"/>
            <a:chOff x="0" y="4752754"/>
            <a:chExt cx="3605349" cy="2105246"/>
          </a:xfrm>
        </p:grpSpPr>
        <p:pic>
          <p:nvPicPr>
            <p:cNvPr id="30" name="Image 29"/>
            <p:cNvPicPr/>
            <p:nvPr/>
          </p:nvPicPr>
          <p:blipFill>
            <a:blip r:embed="rId4"/>
            <a:srcRect/>
            <a:stretch>
              <a:fillRect/>
            </a:stretch>
          </p:blipFill>
          <p:spPr bwMode="auto">
            <a:xfrm>
              <a:off x="404949" y="4752754"/>
              <a:ext cx="3200400" cy="210524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1" name="ZoneTexte 30"/>
            <p:cNvSpPr txBox="1"/>
            <p:nvPr/>
          </p:nvSpPr>
          <p:spPr>
            <a:xfrm rot="16200000">
              <a:off x="-765594" y="5683885"/>
              <a:ext cx="1900520" cy="369332"/>
            </a:xfrm>
            <a:prstGeom prst="rect">
              <a:avLst/>
            </a:prstGeom>
            <a:noFill/>
          </p:spPr>
          <p:txBody>
            <a:bodyPr wrap="none" rtlCol="0">
              <a:spAutoFit/>
            </a:bodyPr>
            <a:lstStyle/>
            <a:p>
              <a:r>
                <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presse en parle</a:t>
              </a:r>
            </a:p>
          </p:txBody>
        </p:sp>
      </p:grpSp>
      <p:grpSp>
        <p:nvGrpSpPr>
          <p:cNvPr id="37" name="Groupe 36"/>
          <p:cNvGrpSpPr/>
          <p:nvPr/>
        </p:nvGrpSpPr>
        <p:grpSpPr>
          <a:xfrm>
            <a:off x="7432931" y="3861617"/>
            <a:ext cx="4658754" cy="2847985"/>
            <a:chOff x="4768269" y="3957763"/>
            <a:chExt cx="4658754" cy="2847985"/>
          </a:xfrm>
        </p:grpSpPr>
        <p:graphicFrame>
          <p:nvGraphicFramePr>
            <p:cNvPr id="24" name="Graphique 23"/>
            <p:cNvGraphicFramePr/>
            <p:nvPr>
              <p:extLst>
                <p:ext uri="{D42A27DB-BD31-4B8C-83A1-F6EECF244321}">
                  <p14:modId xmlns:p14="http://schemas.microsoft.com/office/powerpoint/2010/main" val="2838661770"/>
                </p:ext>
              </p:extLst>
            </p:nvPr>
          </p:nvGraphicFramePr>
          <p:xfrm>
            <a:off x="4768269" y="3957763"/>
            <a:ext cx="4658754" cy="2050869"/>
          </p:xfrm>
          <a:graphic>
            <a:graphicData uri="http://schemas.openxmlformats.org/drawingml/2006/chart">
              <c:chart xmlns:c="http://schemas.openxmlformats.org/drawingml/2006/chart" xmlns:r="http://schemas.openxmlformats.org/officeDocument/2006/relationships" r:id="rId5"/>
            </a:graphicData>
          </a:graphic>
        </p:graphicFrame>
        <p:sp>
          <p:nvSpPr>
            <p:cNvPr id="26" name="ZoneTexte 25"/>
            <p:cNvSpPr txBox="1"/>
            <p:nvPr/>
          </p:nvSpPr>
          <p:spPr>
            <a:xfrm>
              <a:off x="4857347" y="5034353"/>
              <a:ext cx="2248850" cy="308354"/>
            </a:xfrm>
            <a:prstGeom prst="rect">
              <a:avLst/>
            </a:prstGeom>
            <a:noFill/>
          </p:spPr>
          <p:txBody>
            <a:bodyPr wrap="square" rtlCol="0">
              <a:spAutoFit/>
            </a:bodyPr>
            <a:lstStyle/>
            <a:p>
              <a:r>
                <a:rPr lang="fr-FR" sz="1400" dirty="0">
                  <a:solidFill>
                    <a:srgbClr val="002060"/>
                  </a:solidFill>
                  <a:latin typeface="Gill Sans MT Condensed" panose="020B0506020104020203" pitchFamily="34" charset="0"/>
                  <a:cs typeface="Aharoni" panose="02010803020104030203" pitchFamily="2" charset="-79"/>
                </a:rPr>
                <a:t>Bilan des collectes du sang 2014-2021</a:t>
              </a:r>
            </a:p>
          </p:txBody>
        </p:sp>
        <p:sp>
          <p:nvSpPr>
            <p:cNvPr id="28" name="Rectangle 27"/>
            <p:cNvSpPr/>
            <p:nvPr/>
          </p:nvSpPr>
          <p:spPr>
            <a:xfrm>
              <a:off x="6910254" y="6497971"/>
              <a:ext cx="1058091" cy="307777"/>
            </a:xfrm>
            <a:prstGeom prst="rect">
              <a:avLst/>
            </a:prstGeom>
            <a:solidFill>
              <a:schemeClr val="bg1">
                <a:lumMod val="95000"/>
              </a:schemeClr>
            </a:solidFill>
          </p:spPr>
          <p:txBody>
            <a:bodyPr wrap="square">
              <a:spAutoFit/>
            </a:bodyPr>
            <a:lstStyle/>
            <a:p>
              <a:pPr algn="ctr"/>
              <a:r>
                <a:rPr lang="fr-FR" sz="1400" dirty="0">
                  <a:solidFill>
                    <a:srgbClr val="002060"/>
                  </a:solidFill>
                  <a:latin typeface="Gill Sans MT Condensed" panose="020B0506020104020203" pitchFamily="34" charset="0"/>
                  <a:cs typeface="Aharoni" panose="02010803020104030203" pitchFamily="2" charset="-79"/>
                </a:rPr>
                <a:t>4-28 mai 2021</a:t>
              </a:r>
            </a:p>
          </p:txBody>
        </p:sp>
      </p:grpSp>
      <p:grpSp>
        <p:nvGrpSpPr>
          <p:cNvPr id="36" name="Groupe 35"/>
          <p:cNvGrpSpPr/>
          <p:nvPr/>
        </p:nvGrpSpPr>
        <p:grpSpPr>
          <a:xfrm>
            <a:off x="3805344" y="1369560"/>
            <a:ext cx="3293263" cy="2406872"/>
            <a:chOff x="8664728" y="3407365"/>
            <a:chExt cx="3293263" cy="2406872"/>
          </a:xfrm>
        </p:grpSpPr>
        <p:pic>
          <p:nvPicPr>
            <p:cNvPr id="34" name="Image 33">
              <a:extLst>
                <a:ext uri="{FF2B5EF4-FFF2-40B4-BE49-F238E27FC236}">
                  <a16:creationId xmlns="" xmlns:a16="http://schemas.microsoft.com/office/drawing/2014/main" id="{C8DBC977-B009-45E3-89BA-AC02150E478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664728" y="3407365"/>
              <a:ext cx="3293263" cy="2406872"/>
            </a:xfrm>
            <a:prstGeom prst="rect">
              <a:avLst/>
            </a:prstGeom>
          </p:spPr>
        </p:pic>
        <p:sp>
          <p:nvSpPr>
            <p:cNvPr id="35" name="Rectangle 34"/>
            <p:cNvSpPr/>
            <p:nvPr/>
          </p:nvSpPr>
          <p:spPr>
            <a:xfrm>
              <a:off x="8686796" y="3419343"/>
              <a:ext cx="3257006" cy="369332"/>
            </a:xfrm>
            <a:prstGeom prst="rect">
              <a:avLst/>
            </a:prstGeom>
            <a:solidFill>
              <a:srgbClr val="FF3300"/>
            </a:solidFill>
            <a:ln>
              <a:noFill/>
            </a:ln>
          </p:spPr>
          <p:txBody>
            <a:bodyPr wrap="square">
              <a:spAutoFit/>
            </a:bodyPr>
            <a:lstStyle/>
            <a:p>
              <a:r>
                <a:rPr lang="fr-FR" b="1" dirty="0">
                  <a:solidFill>
                    <a:schemeClr val="bg1"/>
                  </a:solidFill>
                  <a:latin typeface="Andalus" panose="02020603050405020304" pitchFamily="18" charset="-78"/>
                  <a:cs typeface="Andalus" panose="02020603050405020304" pitchFamily="18" charset="-78"/>
                </a:rPr>
                <a:t>La visite pédagogique  au CRTS</a:t>
              </a:r>
              <a:endParaRPr lang="fr-FR" dirty="0">
                <a:solidFill>
                  <a:schemeClr val="bg1"/>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ulturel 2.jpg"/>
          <p:cNvPicPr>
            <a:picLocks noChangeAspect="1"/>
          </p:cNvPicPr>
          <p:nvPr/>
        </p:nvPicPr>
        <p:blipFill>
          <a:blip r:embed="rId2"/>
          <a:srcRect t="22069"/>
          <a:stretch>
            <a:fillRect/>
          </a:stretch>
        </p:blipFill>
        <p:spPr>
          <a:xfrm>
            <a:off x="8697323" y="2717074"/>
            <a:ext cx="3263022" cy="1907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descr="Journée culturelle.jpg"/>
          <p:cNvPicPr>
            <a:picLocks noChangeAspect="1"/>
          </p:cNvPicPr>
          <p:nvPr/>
        </p:nvPicPr>
        <p:blipFill>
          <a:blip r:embed="rId3"/>
          <a:stretch>
            <a:fillRect/>
          </a:stretch>
        </p:blipFill>
        <p:spPr>
          <a:xfrm>
            <a:off x="231655" y="671815"/>
            <a:ext cx="2920439" cy="4130566"/>
          </a:xfrm>
          <a:prstGeom prst="rect">
            <a:avLst/>
          </a:prstGeom>
        </p:spPr>
      </p:pic>
      <p:sp>
        <p:nvSpPr>
          <p:cNvPr id="8" name="Rectangle 7"/>
          <p:cNvSpPr/>
          <p:nvPr/>
        </p:nvSpPr>
        <p:spPr>
          <a:xfrm>
            <a:off x="0" y="0"/>
            <a:ext cx="12192000" cy="446276"/>
          </a:xfrm>
          <a:prstGeom prst="rect">
            <a:avLst/>
          </a:prstGeom>
          <a:solidFill>
            <a:schemeClr val="accent5"/>
          </a:solidFill>
        </p:spPr>
        <p:txBody>
          <a:bodyPr wrap="square">
            <a:spAutoFit/>
          </a:bodyPr>
          <a:lstStyle/>
          <a:p>
            <a:pPr marL="266700" indent="-266700" algn="ctr">
              <a:lnSpc>
                <a:spcPct val="115000"/>
              </a:lnSpc>
              <a:spcAft>
                <a:spcPts val="1000"/>
              </a:spcAft>
              <a:buClr>
                <a:srgbClr val="00B050"/>
              </a:buClr>
              <a:tabLst>
                <a:tab pos="-228600" algn="l"/>
              </a:tabLst>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5-    AXE ETUDIANTS INTERNATIONAUX</a:t>
            </a:r>
          </a:p>
        </p:txBody>
      </p:sp>
      <p:sp>
        <p:nvSpPr>
          <p:cNvPr id="10" name="Rectangle 9"/>
          <p:cNvSpPr/>
          <p:nvPr/>
        </p:nvSpPr>
        <p:spPr>
          <a:xfrm>
            <a:off x="3370217" y="819057"/>
            <a:ext cx="4820194" cy="5865195"/>
          </a:xfrm>
          <a:prstGeom prst="rect">
            <a:avLst/>
          </a:prstGeom>
        </p:spPr>
        <p:txBody>
          <a:bodyPr wrap="square">
            <a:spAutoFit/>
          </a:bodyPr>
          <a:lstStyle/>
          <a:p>
            <a:pPr indent="266700">
              <a:spcBef>
                <a:spcPts val="600"/>
              </a:spcBef>
              <a:spcAft>
                <a:spcPts val="600"/>
              </a:spcAft>
            </a:pPr>
            <a:r>
              <a:rPr lang="fr-FR" b="1" dirty="0">
                <a:solidFill>
                  <a:srgbClr val="00B050"/>
                </a:solidFill>
              </a:rPr>
              <a:t>Actions du CEIRS au profit des étudiants internationaux</a:t>
            </a:r>
            <a:r>
              <a:rPr lang="fr-FR" b="1" dirty="0">
                <a:solidFill>
                  <a:srgbClr val="0070C0"/>
                </a:solidFill>
              </a:rPr>
              <a:t>:</a:t>
            </a:r>
          </a:p>
          <a:p>
            <a:pPr marL="352425" indent="-260350">
              <a:spcBef>
                <a:spcPts val="600"/>
              </a:spcBef>
              <a:spcAft>
                <a:spcPts val="600"/>
              </a:spcAft>
              <a:buFont typeface="Wingdings" pitchFamily="2" charset="2"/>
              <a:buChar char="Ø"/>
            </a:pPr>
            <a:r>
              <a:rPr lang="fr-FR" b="1" dirty="0">
                <a:solidFill>
                  <a:srgbClr val="0070C0"/>
                </a:solidFill>
              </a:rPr>
              <a:t>Aide à trouver des logements, à accéder aux consultations médicales </a:t>
            </a:r>
          </a:p>
          <a:p>
            <a:pPr marL="352425" indent="-260350">
              <a:spcBef>
                <a:spcPts val="600"/>
              </a:spcBef>
              <a:spcAft>
                <a:spcPts val="600"/>
              </a:spcAft>
              <a:buFont typeface="Wingdings" pitchFamily="2" charset="2"/>
              <a:buChar char="Ø"/>
            </a:pPr>
            <a:r>
              <a:rPr lang="fr-FR" b="1" dirty="0">
                <a:solidFill>
                  <a:srgbClr val="0070C0"/>
                </a:solidFill>
              </a:rPr>
              <a:t>Service d’appui administratif et social  aux étudiants internationaux (Don des vêtements et de denrées alimentaires)</a:t>
            </a:r>
          </a:p>
          <a:p>
            <a:pPr marL="352425" indent="-260350">
              <a:lnSpc>
                <a:spcPct val="115000"/>
              </a:lnSpc>
              <a:spcAft>
                <a:spcPts val="1000"/>
              </a:spcAft>
              <a:buFont typeface="Wingdings" pitchFamily="2" charset="2"/>
              <a:buChar char="Ø"/>
            </a:pPr>
            <a:r>
              <a:rPr lang="fr-FR" b="1" dirty="0">
                <a:solidFill>
                  <a:srgbClr val="0070C0"/>
                </a:solidFill>
              </a:rPr>
              <a:t>Célébration de la journée internationale de la femme par le Club ALC-FST et CEIRS,  sous le thème « Le leadership féminin avec remise des trophées à 3 enseignantes de l’UCA</a:t>
            </a:r>
            <a:endParaRPr lang="fr-FR" b="1" dirty="0">
              <a:solidFill>
                <a:srgbClr val="FF0000"/>
              </a:solidFill>
            </a:endParaRPr>
          </a:p>
          <a:p>
            <a:pPr marL="352425" indent="-260350">
              <a:spcBef>
                <a:spcPts val="600"/>
              </a:spcBef>
              <a:spcAft>
                <a:spcPts val="600"/>
              </a:spcAft>
              <a:buFont typeface="Wingdings" pitchFamily="2" charset="2"/>
              <a:buChar char="Ø"/>
            </a:pPr>
            <a:r>
              <a:rPr lang="fr-FR" b="1" dirty="0">
                <a:solidFill>
                  <a:srgbClr val="0070C0"/>
                </a:solidFill>
              </a:rPr>
              <a:t>organisation d’une journée culturelle par les étudiants africains de l’UCA en collaboration avec la FST ,19/06/2021</a:t>
            </a:r>
          </a:p>
          <a:p>
            <a:pPr marL="352425" indent="-260350">
              <a:spcBef>
                <a:spcPts val="600"/>
              </a:spcBef>
              <a:spcAft>
                <a:spcPts val="600"/>
              </a:spcAft>
              <a:buFont typeface="Wingdings" pitchFamily="2" charset="2"/>
              <a:buChar char="Ø"/>
            </a:pPr>
            <a:r>
              <a:rPr lang="fr-FR" b="1" dirty="0">
                <a:solidFill>
                  <a:srgbClr val="0070C0"/>
                </a:solidFill>
              </a:rPr>
              <a:t>Dispenser des cours de Langues: en cours..</a:t>
            </a:r>
          </a:p>
          <a:p>
            <a:pPr marL="352425" indent="-260350">
              <a:spcBef>
                <a:spcPts val="600"/>
              </a:spcBef>
              <a:spcAft>
                <a:spcPts val="600"/>
              </a:spcAft>
              <a:buFont typeface="Wingdings" pitchFamily="2" charset="2"/>
              <a:buChar char="Ø"/>
            </a:pPr>
            <a:r>
              <a:rPr lang="fr-FR" b="1" dirty="0">
                <a:solidFill>
                  <a:srgbClr val="0070C0"/>
                </a:solidFill>
              </a:rPr>
              <a:t>Partage d’expérience internationale (RUMI /</a:t>
            </a:r>
            <a:r>
              <a:rPr lang="fr-FR" b="1" dirty="0" err="1">
                <a:solidFill>
                  <a:srgbClr val="0070C0"/>
                </a:solidFill>
              </a:rPr>
              <a:t>UdM</a:t>
            </a:r>
            <a:r>
              <a:rPr lang="fr-FR" b="1" dirty="0">
                <a:solidFill>
                  <a:srgbClr val="0070C0"/>
                </a:solidFill>
              </a:rPr>
              <a:t>..)</a:t>
            </a:r>
          </a:p>
        </p:txBody>
      </p:sp>
      <p:pic>
        <p:nvPicPr>
          <p:cNvPr id="12" name="Image 11">
            <a:extLst>
              <a:ext uri="{FF2B5EF4-FFF2-40B4-BE49-F238E27FC236}">
                <a16:creationId xmlns="" xmlns:a16="http://schemas.microsoft.com/office/drawing/2014/main" id="{DB460035-CD3A-4672-8C57-251B21EB81D7}"/>
              </a:ext>
            </a:extLst>
          </p:cNvPr>
          <p:cNvPicPr/>
          <p:nvPr/>
        </p:nvPicPr>
        <p:blipFill>
          <a:blip r:embed="rId4" cstate="print"/>
          <a:srcRect/>
          <a:stretch>
            <a:fillRect/>
          </a:stretch>
        </p:blipFill>
        <p:spPr bwMode="auto">
          <a:xfrm>
            <a:off x="8712926" y="534395"/>
            <a:ext cx="3274726" cy="1960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 xmlns:a16="http://schemas.microsoft.com/office/drawing/2014/main" id="{D1198D96-451F-43E5-A7CB-D5FD9F669824}"/>
              </a:ext>
            </a:extLst>
          </p:cNvPr>
          <p:cNvPicPr/>
          <p:nvPr/>
        </p:nvPicPr>
        <p:blipFill>
          <a:blip r:embed="rId5" cstate="print"/>
          <a:stretch>
            <a:fillRect/>
          </a:stretch>
        </p:blipFill>
        <p:spPr bwMode="auto">
          <a:xfrm>
            <a:off x="8712927" y="4802381"/>
            <a:ext cx="3230881" cy="1833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Hexagone 10"/>
          <p:cNvSpPr/>
          <p:nvPr/>
        </p:nvSpPr>
        <p:spPr>
          <a:xfrm>
            <a:off x="1028426" y="5128653"/>
            <a:ext cx="1936086" cy="1571636"/>
          </a:xfrm>
          <a:prstGeom prst="hexagon">
            <a:avLst>
              <a:gd name="adj" fmla="val 25000"/>
              <a:gd name="vf" fmla="val 115470"/>
            </a:avLst>
          </a:prstGeom>
          <a:blipFill rotWithShape="0">
            <a:blip r:embed="rId6"/>
            <a:stretch>
              <a:fillRect/>
            </a:stretch>
          </a:blipFill>
        </p:spPr>
        <p:style>
          <a:lnRef idx="2">
            <a:schemeClr val="accent3">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6276"/>
          </a:xfrm>
          <a:prstGeom prst="rect">
            <a:avLst/>
          </a:prstGeom>
          <a:solidFill>
            <a:schemeClr val="accent5"/>
          </a:solidFill>
        </p:spPr>
        <p:txBody>
          <a:bodyPr wrap="square">
            <a:spAutoFit/>
          </a:bodyPr>
          <a:lstStyle/>
          <a:p>
            <a:pPr marL="266700" lvl="0" indent="-266700" algn="ctr">
              <a:lnSpc>
                <a:spcPct val="115000"/>
              </a:lnSpc>
              <a:spcAft>
                <a:spcPts val="1000"/>
              </a:spcAft>
              <a:buClr>
                <a:srgbClr val="00B050"/>
              </a:buClr>
              <a:tabLst>
                <a:tab pos="-228600" algn="l"/>
              </a:tabLst>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6-    AXE APPUI SOCIAL  </a:t>
            </a:r>
          </a:p>
        </p:txBody>
      </p:sp>
      <p:sp>
        <p:nvSpPr>
          <p:cNvPr id="9" name="Rectangle 8"/>
          <p:cNvSpPr/>
          <p:nvPr/>
        </p:nvSpPr>
        <p:spPr>
          <a:xfrm>
            <a:off x="3749040" y="686391"/>
            <a:ext cx="8214360" cy="3385542"/>
          </a:xfrm>
          <a:prstGeom prst="rect">
            <a:avLst/>
          </a:prstGeom>
        </p:spPr>
        <p:txBody>
          <a:bodyPr wrap="square">
            <a:spAutoFit/>
          </a:bodyPr>
          <a:lstStyle/>
          <a:p>
            <a:pPr marL="342900" indent="-342900" algn="just">
              <a:lnSpc>
                <a:spcPct val="115000"/>
              </a:lnSpc>
              <a:spcBef>
                <a:spcPts val="600"/>
              </a:spcBef>
              <a:spcAft>
                <a:spcPts val="600"/>
              </a:spcAft>
              <a:buFont typeface="Wingdings" pitchFamily="2" charset="2"/>
              <a:buChar char="Ø"/>
              <a:tabLst>
                <a:tab pos="228600" algn="l"/>
              </a:tabLst>
            </a:pPr>
            <a:r>
              <a:rPr lang="fr-FR" sz="1600" b="1" dirty="0">
                <a:solidFill>
                  <a:srgbClr val="0070C0"/>
                </a:solidFill>
                <a:ea typeface="Calibri"/>
                <a:cs typeface="Calibri"/>
              </a:rPr>
              <a:t>Distribution du dons vestimentaires aux étudiants nécessiteux, et de denrées alimentaires (1130 étudiants  Bénéficiaires dont  100 étudiants internationaux en 2021 </a:t>
            </a:r>
            <a:r>
              <a:rPr lang="fr-FR" sz="1600" b="1" dirty="0">
                <a:solidFill>
                  <a:srgbClr val="0070C0"/>
                </a:solidFill>
                <a:latin typeface="Calibri" pitchFamily="34" charset="0"/>
                <a:ea typeface="Calibri" pitchFamily="34" charset="0"/>
                <a:cs typeface="Calibri" pitchFamily="34" charset="0"/>
              </a:rPr>
              <a:t>pendant le mois sacré du Ramadan + PSH </a:t>
            </a:r>
            <a:r>
              <a:rPr lang="fr-FR" sz="1600" b="1" dirty="0">
                <a:solidFill>
                  <a:srgbClr val="0070C0"/>
                </a:solidFill>
                <a:ea typeface="Calibri"/>
                <a:cs typeface="Calibri"/>
              </a:rPr>
              <a:t>)  </a:t>
            </a:r>
          </a:p>
          <a:p>
            <a:pPr marL="342900" lvl="0" indent="-342900" algn="just">
              <a:lnSpc>
                <a:spcPct val="115000"/>
              </a:lnSpc>
              <a:spcBef>
                <a:spcPts val="600"/>
              </a:spcBef>
              <a:spcAft>
                <a:spcPts val="600"/>
              </a:spcAft>
              <a:buFont typeface="Wingdings" pitchFamily="2" charset="2"/>
              <a:buChar char="Ø"/>
              <a:tabLst>
                <a:tab pos="228600" algn="l"/>
              </a:tabLst>
            </a:pPr>
            <a:r>
              <a:rPr lang="fr-FR" sz="1600" b="1" dirty="0">
                <a:solidFill>
                  <a:srgbClr val="0070C0"/>
                </a:solidFill>
                <a:ea typeface="Calibri"/>
                <a:cs typeface="Calibri"/>
              </a:rPr>
              <a:t>Octroi de bourses de 1000 </a:t>
            </a:r>
            <a:r>
              <a:rPr lang="fr-FR" sz="1600" b="1" dirty="0" err="1">
                <a:solidFill>
                  <a:srgbClr val="0070C0"/>
                </a:solidFill>
                <a:ea typeface="Calibri"/>
                <a:cs typeface="Calibri"/>
              </a:rPr>
              <a:t>dh</a:t>
            </a:r>
            <a:r>
              <a:rPr lang="fr-FR" sz="1600" b="1" dirty="0">
                <a:solidFill>
                  <a:srgbClr val="0070C0"/>
                </a:solidFill>
                <a:ea typeface="Calibri"/>
                <a:cs typeface="Calibri"/>
              </a:rPr>
              <a:t> en collaboration avec l’association Maroc Solidaire (6 </a:t>
            </a:r>
            <a:r>
              <a:rPr lang="fr-FR" sz="1600" b="1" dirty="0" smtClean="0">
                <a:solidFill>
                  <a:srgbClr val="0070C0"/>
                </a:solidFill>
                <a:ea typeface="Calibri"/>
                <a:cs typeface="Calibri"/>
              </a:rPr>
              <a:t>),  </a:t>
            </a:r>
            <a:r>
              <a:rPr lang="fr-FR" sz="1600" b="1" dirty="0">
                <a:solidFill>
                  <a:srgbClr val="0070C0"/>
                </a:solidFill>
                <a:ea typeface="Calibri"/>
                <a:cs typeface="Calibri"/>
              </a:rPr>
              <a:t>Aide au logement» </a:t>
            </a:r>
            <a:r>
              <a:rPr lang="fr-FR" sz="1600" b="1" dirty="0" smtClean="0">
                <a:solidFill>
                  <a:srgbClr val="0070C0"/>
                </a:solidFill>
                <a:ea typeface="Calibri"/>
                <a:cs typeface="Calibri"/>
              </a:rPr>
              <a:t>, </a:t>
            </a:r>
            <a:endParaRPr lang="fr-FR" sz="1600" b="1" dirty="0">
              <a:solidFill>
                <a:srgbClr val="0070C0"/>
              </a:solidFill>
              <a:ea typeface="Calibri"/>
              <a:cs typeface="Calibri"/>
            </a:endParaRPr>
          </a:p>
          <a:p>
            <a:pPr marL="342900" lvl="1" indent="-342900" algn="just">
              <a:lnSpc>
                <a:spcPct val="115000"/>
              </a:lnSpc>
              <a:spcBef>
                <a:spcPts val="600"/>
              </a:spcBef>
              <a:spcAft>
                <a:spcPts val="600"/>
              </a:spcAft>
              <a:buFont typeface="Wingdings" pitchFamily="2" charset="2"/>
              <a:buChar char="Ø"/>
              <a:tabLst>
                <a:tab pos="228600" algn="l"/>
              </a:tabLst>
            </a:pPr>
            <a:r>
              <a:rPr lang="fr-FR" sz="1600" b="1" dirty="0">
                <a:solidFill>
                  <a:srgbClr val="0070C0"/>
                </a:solidFill>
                <a:ea typeface="Calibri"/>
                <a:cs typeface="Calibri"/>
              </a:rPr>
              <a:t> Mobilisation des dons pour fournir aux plus nécessiteux une aide alimentaire et vêtements en sollicitant des partenaires du secteur privé et associatif et avec la Contribution des personnes physiques à la collecte de moyens financiers pour soutenir  cette  action</a:t>
            </a:r>
          </a:p>
          <a:p>
            <a:pPr marL="342900" lvl="1" indent="-342900" algn="just">
              <a:lnSpc>
                <a:spcPct val="115000"/>
              </a:lnSpc>
              <a:spcBef>
                <a:spcPts val="600"/>
              </a:spcBef>
              <a:spcAft>
                <a:spcPts val="600"/>
              </a:spcAft>
              <a:buFont typeface="Wingdings" pitchFamily="2" charset="2"/>
              <a:buChar char="Ø"/>
              <a:tabLst>
                <a:tab pos="228600" algn="l"/>
              </a:tabLst>
            </a:pPr>
            <a:r>
              <a:rPr lang="fr-FR" sz="1600" b="1" dirty="0">
                <a:solidFill>
                  <a:srgbClr val="0070C0"/>
                </a:solidFill>
                <a:ea typeface="Calibri"/>
                <a:cs typeface="Calibri"/>
              </a:rPr>
              <a:t>?? A la recherche du financement pour couvrir le grand besoin, d’où le développement d’une Stratégie pour faire face à la précarité socio-économique</a:t>
            </a:r>
          </a:p>
        </p:txBody>
      </p:sp>
      <p:sp>
        <p:nvSpPr>
          <p:cNvPr id="11" name="Hexagone 10"/>
          <p:cNvSpPr/>
          <p:nvPr/>
        </p:nvSpPr>
        <p:spPr>
          <a:xfrm>
            <a:off x="9017728" y="4368556"/>
            <a:ext cx="2813538" cy="2242038"/>
          </a:xfrm>
          <a:prstGeom prst="hexagon">
            <a:avLst>
              <a:gd name="adj" fmla="val 25000"/>
              <a:gd name="vf" fmla="val 115470"/>
            </a:avLst>
          </a:prstGeom>
          <a:blipFill rotWithShape="0">
            <a:blip r:embed="rId2"/>
            <a:stretch>
              <a:fillRect/>
            </a:stretch>
          </a:blipFill>
        </p:spPr>
        <p:style>
          <a:lnRef idx="2">
            <a:schemeClr val="accent3">
              <a:shade val="50000"/>
              <a:hueOff val="6879"/>
              <a:satOff val="1912"/>
              <a:lumOff val="24811"/>
              <a:alphaOff val="0"/>
            </a:schemeClr>
          </a:lnRef>
          <a:fillRef idx="1">
            <a:scrgbClr r="0" g="0" b="0"/>
          </a:fillRef>
          <a:effectRef idx="0">
            <a:schemeClr val="accent3">
              <a:shade val="50000"/>
              <a:hueOff val="6879"/>
              <a:satOff val="1912"/>
              <a:lumOff val="24811"/>
              <a:alphaOff val="0"/>
            </a:schemeClr>
          </a:effectRef>
          <a:fontRef idx="minor">
            <a:schemeClr val="lt1"/>
          </a:fontRef>
        </p:style>
      </p:sp>
      <p:sp>
        <p:nvSpPr>
          <p:cNvPr id="12" name="Hexagone 11"/>
          <p:cNvSpPr/>
          <p:nvPr/>
        </p:nvSpPr>
        <p:spPr>
          <a:xfrm>
            <a:off x="153341" y="4174763"/>
            <a:ext cx="3017966" cy="2435831"/>
          </a:xfrm>
          <a:prstGeom prst="hexagon">
            <a:avLst>
              <a:gd name="adj" fmla="val 25000"/>
              <a:gd name="vf" fmla="val 115470"/>
            </a:avLst>
          </a:prstGeom>
          <a:blipFill rotWithShape="0">
            <a:blip r:embed="rId3"/>
            <a:stretch>
              <a:fillRect/>
            </a:stretch>
          </a:blipFill>
        </p:spPr>
        <p:style>
          <a:lnRef idx="2">
            <a:schemeClr val="accent3">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026" name="Picture 2"/>
          <p:cNvPicPr>
            <a:picLocks noChangeAspect="1" noChangeArrowheads="1"/>
          </p:cNvPicPr>
          <p:nvPr/>
        </p:nvPicPr>
        <p:blipFill>
          <a:blip r:embed="rId4"/>
          <a:srcRect/>
          <a:stretch>
            <a:fillRect/>
          </a:stretch>
        </p:blipFill>
        <p:spPr bwMode="auto">
          <a:xfrm>
            <a:off x="303848" y="783771"/>
            <a:ext cx="2867459" cy="2703604"/>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3781670" y="4851762"/>
            <a:ext cx="4762500" cy="1562100"/>
          </a:xfrm>
          <a:prstGeom prst="rect">
            <a:avLst/>
          </a:prstGeom>
          <a:noFill/>
          <a:ln w="9525">
            <a:noFill/>
            <a:miter lim="800000"/>
            <a:headEnd/>
            <a:tailEnd/>
          </a:ln>
          <a:effectLst/>
        </p:spPr>
      </p:pic>
    </p:spTree>
    <p:extLst>
      <p:ext uri="{BB962C8B-B14F-4D97-AF65-F5344CB8AC3E}">
        <p14:creationId xmlns:p14="http://schemas.microsoft.com/office/powerpoint/2010/main" val="11179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p:nvPr>
            <p:extLst/>
          </p:nvPr>
        </p:nvGraphicFramePr>
        <p:xfrm>
          <a:off x="709730" y="772634"/>
          <a:ext cx="3303917" cy="196786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4134281" y="321307"/>
            <a:ext cx="7755572" cy="6846490"/>
          </a:xfrm>
          <a:prstGeom prst="rect">
            <a:avLst/>
          </a:prstGeom>
        </p:spPr>
        <p:txBody>
          <a:bodyPr wrap="square">
            <a:spAutoFit/>
          </a:bodyPr>
          <a:lstStyle/>
          <a:p>
            <a:pPr lvl="0" algn="just">
              <a:lnSpc>
                <a:spcPct val="115000"/>
              </a:lnSpc>
              <a:spcBef>
                <a:spcPts val="600"/>
              </a:spcBef>
              <a:spcAft>
                <a:spcPts val="600"/>
              </a:spcAft>
              <a:tabLst>
                <a:tab pos="450215" algn="l"/>
              </a:tabLst>
            </a:pPr>
            <a:r>
              <a:rPr lang="fr-FR" sz="1600" b="1" dirty="0">
                <a:solidFill>
                  <a:srgbClr val="0070C0"/>
                </a:solidFill>
                <a:effectLst/>
                <a:ea typeface="Calibri" panose="020F0502020204030204" pitchFamily="34" charset="0"/>
                <a:cs typeface="Arial" panose="020B0604020202020204" pitchFamily="34" charset="0"/>
              </a:rPr>
              <a:t>	</a:t>
            </a:r>
            <a:endParaRPr lang="en-US" sz="1600" b="1" dirty="0">
              <a:solidFill>
                <a:srgbClr val="0070C0"/>
              </a:solidFill>
              <a:effectLst/>
              <a:ea typeface="Calibri" panose="020F0502020204030204" pitchFamily="34" charset="0"/>
              <a:cs typeface="Arial" panose="020B0604020202020204" pitchFamily="34" charset="0"/>
            </a:endParaRP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r>
              <a:rPr lang="en-US" sz="1400" b="1" dirty="0">
                <a:solidFill>
                  <a:srgbClr val="0070C0"/>
                </a:solidFill>
                <a:cs typeface="Andalus" panose="02020603050405020304" pitchFamily="18" charset="-78"/>
              </a:rPr>
              <a:t>Participation à la celebration of international Day of Women and Girls in Science” 11 </a:t>
            </a:r>
            <a:r>
              <a:rPr lang="fr-FR" sz="1400" b="1" dirty="0">
                <a:solidFill>
                  <a:srgbClr val="0070C0"/>
                </a:solidFill>
                <a:cs typeface="Andalus" panose="02020603050405020304" pitchFamily="18" charset="-78"/>
              </a:rPr>
              <a:t>Fév. 2021</a:t>
            </a:r>
            <a:endParaRPr lang="en-US" sz="1400" b="1" dirty="0">
              <a:solidFill>
                <a:srgbClr val="FF0000"/>
              </a:solidFill>
              <a:cs typeface="Andalus" panose="02020603050405020304" pitchFamily="18" charset="-78"/>
            </a:endParaRP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r>
              <a:rPr lang="fr-FR" sz="1400" b="1" dirty="0">
                <a:solidFill>
                  <a:srgbClr val="0070C0"/>
                </a:solidFill>
                <a:cs typeface="Andalus" panose="02020603050405020304" pitchFamily="18" charset="-78"/>
              </a:rPr>
              <a:t>Fête de la journée internationale des droits des femmes 08/03/2021</a:t>
            </a:r>
            <a:endParaRPr lang="en-US" sz="1400" b="1" dirty="0">
              <a:solidFill>
                <a:srgbClr val="0070C0"/>
              </a:solidFill>
              <a:cs typeface="Andalus" panose="02020603050405020304" pitchFamily="18" charset="-78"/>
            </a:endParaRP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r>
              <a:rPr lang="fr-FR" sz="1400" b="1" dirty="0">
                <a:solidFill>
                  <a:srgbClr val="0070C0"/>
                </a:solidFill>
                <a:cs typeface="Andalus" panose="02020603050405020304" pitchFamily="18" charset="-78"/>
              </a:rPr>
              <a:t>Formation organisée par ‘High Foundation Atlas’ en collaboration avec CEIRS en Faveur de 5 étudiantes de l’UCA, et ce le 4, 5 et 6  Mai 2021. </a:t>
            </a:r>
            <a:endParaRPr lang="fr-FR" sz="1400" b="1" dirty="0" smtClean="0">
              <a:solidFill>
                <a:srgbClr val="0070C0"/>
              </a:solidFill>
              <a:cs typeface="Andalus" panose="02020603050405020304" pitchFamily="18" charset="-78"/>
            </a:endParaRP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r>
              <a:rPr lang="fr-FR" sz="1400" b="1" dirty="0" smtClean="0">
                <a:solidFill>
                  <a:srgbClr val="0070C0"/>
                </a:solidFill>
                <a:cs typeface="Andalus" panose="02020603050405020304" pitchFamily="18" charset="-78"/>
              </a:rPr>
              <a:t>Participation des étudiants.es  </a:t>
            </a:r>
            <a:r>
              <a:rPr lang="fr-FR" sz="1400" b="1" dirty="0">
                <a:solidFill>
                  <a:srgbClr val="0070C0"/>
                </a:solidFill>
                <a:cs typeface="Andalus" panose="02020603050405020304" pitchFamily="18" charset="-78"/>
              </a:rPr>
              <a:t>au programme </a:t>
            </a:r>
            <a:r>
              <a:rPr lang="fr-FR" sz="1400" b="1" dirty="0" smtClean="0">
                <a:solidFill>
                  <a:srgbClr val="0070C0"/>
                </a:solidFill>
                <a:cs typeface="Andalus" panose="02020603050405020304" pitchFamily="18" charset="-78"/>
              </a:rPr>
              <a:t>de </a:t>
            </a:r>
            <a:r>
              <a:rPr lang="fr-FR" sz="1400" b="1" dirty="0">
                <a:solidFill>
                  <a:srgbClr val="0070C0"/>
                </a:solidFill>
                <a:cs typeface="Andalus" panose="02020603050405020304" pitchFamily="18" charset="-78"/>
              </a:rPr>
              <a:t>lutte contre la violence à l'égard des femmes </a:t>
            </a:r>
            <a:r>
              <a:rPr lang="fr-FR" sz="1400" b="1" dirty="0" smtClean="0">
                <a:solidFill>
                  <a:srgbClr val="0070C0"/>
                </a:solidFill>
                <a:cs typeface="Andalus" panose="02020603050405020304" pitchFamily="18" charset="-78"/>
              </a:rPr>
              <a:t>den </a:t>
            </a:r>
            <a:r>
              <a:rPr lang="fr-FR" sz="1400" b="1" dirty="0">
                <a:solidFill>
                  <a:srgbClr val="0070C0"/>
                </a:solidFill>
                <a:cs typeface="Andalus" panose="02020603050405020304" pitchFamily="18" charset="-78"/>
              </a:rPr>
              <a:t>collaboration avec une ONG partenaire..</a:t>
            </a:r>
            <a:endParaRPr lang="en-US" sz="1400" b="1" dirty="0">
              <a:solidFill>
                <a:srgbClr val="0070C0"/>
              </a:solidFill>
              <a:cs typeface="Andalus" panose="02020603050405020304" pitchFamily="18" charset="-78"/>
            </a:endParaRP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r>
              <a:rPr lang="fr-FR" sz="1400" b="1" dirty="0">
                <a:solidFill>
                  <a:srgbClr val="0070C0"/>
                </a:solidFill>
                <a:cs typeface="Andalus" panose="02020603050405020304" pitchFamily="18" charset="-78"/>
              </a:rPr>
              <a:t>Participation à la Journée internationale contre la violence à l’égard des femmes, le 25, 26 et 27 juin2021.</a:t>
            </a: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r>
              <a:rPr lang="en-US" sz="1400" b="1" dirty="0">
                <a:solidFill>
                  <a:srgbClr val="0070C0"/>
                </a:solidFill>
                <a:cs typeface="Andalus" panose="02020603050405020304" pitchFamily="18" charset="-78"/>
              </a:rPr>
              <a:t>Organization dune conference le 01/03/2022 sous le theme “partager avec nous votre experience </a:t>
            </a:r>
            <a:r>
              <a:rPr lang="en-US" sz="1400" b="1" dirty="0" err="1">
                <a:solidFill>
                  <a:srgbClr val="0070C0"/>
                </a:solidFill>
                <a:cs typeface="Andalus" panose="02020603050405020304" pitchFamily="18" charset="-78"/>
              </a:rPr>
              <a:t>scientifique</a:t>
            </a:r>
            <a:r>
              <a:rPr lang="en-US" sz="1400" b="1" dirty="0">
                <a:solidFill>
                  <a:srgbClr val="0070C0"/>
                </a:solidFill>
                <a:cs typeface="Andalus" panose="02020603050405020304" pitchFamily="18" charset="-78"/>
              </a:rPr>
              <a:t>” à l occasion da la Journee mondiale de la femme et </a:t>
            </a:r>
            <a:r>
              <a:rPr lang="en-US" sz="1400" b="1" dirty="0" err="1">
                <a:solidFill>
                  <a:srgbClr val="0070C0"/>
                </a:solidFill>
                <a:cs typeface="Andalus" panose="02020603050405020304" pitchFamily="18" charset="-78"/>
              </a:rPr>
              <a:t>fille</a:t>
            </a:r>
            <a:r>
              <a:rPr lang="en-US" sz="1400" b="1" dirty="0">
                <a:solidFill>
                  <a:srgbClr val="0070C0"/>
                </a:solidFill>
                <a:cs typeface="Andalus" panose="02020603050405020304" pitchFamily="18" charset="-78"/>
              </a:rPr>
              <a:t> </a:t>
            </a:r>
            <a:r>
              <a:rPr lang="en-US" sz="1400" b="1" dirty="0" err="1">
                <a:solidFill>
                  <a:srgbClr val="0070C0"/>
                </a:solidFill>
                <a:cs typeface="Andalus" panose="02020603050405020304" pitchFamily="18" charset="-78"/>
              </a:rPr>
              <a:t>scientifique</a:t>
            </a:r>
            <a:r>
              <a:rPr lang="en-US" sz="1400" b="1" dirty="0">
                <a:solidFill>
                  <a:srgbClr val="0070C0"/>
                </a:solidFill>
                <a:cs typeface="Andalus" panose="02020603050405020304" pitchFamily="18" charset="-78"/>
              </a:rPr>
              <a:t> avec des femmes </a:t>
            </a:r>
            <a:r>
              <a:rPr lang="en-US" sz="1400" b="1" dirty="0" err="1">
                <a:solidFill>
                  <a:srgbClr val="0070C0"/>
                </a:solidFill>
                <a:cs typeface="Andalus" panose="02020603050405020304" pitchFamily="18" charset="-78"/>
              </a:rPr>
              <a:t>pionnieres</a:t>
            </a:r>
            <a:r>
              <a:rPr lang="en-US" sz="1400" b="1" dirty="0">
                <a:solidFill>
                  <a:srgbClr val="0070C0"/>
                </a:solidFill>
                <a:cs typeface="Andalus" panose="02020603050405020304" pitchFamily="18" charset="-78"/>
              </a:rPr>
              <a:t> ,</a:t>
            </a:r>
            <a:r>
              <a:rPr lang="en-US" sz="1400" b="1" dirty="0" err="1">
                <a:solidFill>
                  <a:srgbClr val="0070C0"/>
                </a:solidFill>
                <a:cs typeface="Andalus" panose="02020603050405020304" pitchFamily="18" charset="-78"/>
              </a:rPr>
              <a:t>scientifiques</a:t>
            </a:r>
            <a:r>
              <a:rPr lang="en-US" sz="1400" b="1" dirty="0">
                <a:solidFill>
                  <a:srgbClr val="0070C0"/>
                </a:solidFill>
                <a:cs typeface="Andalus" panose="02020603050405020304" pitchFamily="18" charset="-78"/>
              </a:rPr>
              <a:t> de L UCA .</a:t>
            </a:r>
          </a:p>
          <a:p>
            <a:pPr marL="463550" indent="-285750" algn="just">
              <a:lnSpc>
                <a:spcPct val="115000"/>
              </a:lnSpc>
              <a:spcBef>
                <a:spcPts val="600"/>
              </a:spcBef>
              <a:spcAft>
                <a:spcPts val="600"/>
              </a:spcAft>
              <a:buFont typeface="Wingdings" panose="05000000000000000000" pitchFamily="2" charset="2"/>
              <a:buChar char="Ø"/>
              <a:tabLst>
                <a:tab pos="990600" algn="l"/>
              </a:tabLst>
            </a:pPr>
            <a:r>
              <a:rPr lang="fr-FR" altLang="fr-FR" sz="1400" b="1" dirty="0">
                <a:solidFill>
                  <a:srgbClr val="0070C0"/>
                </a:solidFill>
                <a:cs typeface="Andalus" panose="02020603050405020304" pitchFamily="18" charset="-78"/>
              </a:rPr>
              <a:t>A l’occasion de la fête internationale des femmes le CEIRS-UCA a organisé le 22/03/2022 un atelier de formation sur les mécanismes de lutte contre la violence à l'égard des femmes fondée sur la violence en collaboration avec la fédération des ligues des droits des femmes et la faculté de langue arabe au profit des </a:t>
            </a:r>
            <a:r>
              <a:rPr lang="fr-FR" altLang="fr-FR" sz="1400" b="1" dirty="0" err="1">
                <a:solidFill>
                  <a:srgbClr val="0070C0"/>
                </a:solidFill>
                <a:cs typeface="Andalus" panose="02020603050405020304" pitchFamily="18" charset="-78"/>
              </a:rPr>
              <a:t>étudiant.e.s</a:t>
            </a:r>
            <a:r>
              <a:rPr lang="fr-FR" altLang="fr-FR" sz="1400" b="1" dirty="0">
                <a:solidFill>
                  <a:srgbClr val="0070C0"/>
                </a:solidFill>
                <a:cs typeface="Andalus" panose="02020603050405020304" pitchFamily="18" charset="-78"/>
              </a:rPr>
              <a:t> de l’UCA</a:t>
            </a:r>
            <a:endParaRPr lang="fr-FR" sz="1400" dirty="0"/>
          </a:p>
          <a:p>
            <a:pPr marL="177800" algn="just">
              <a:lnSpc>
                <a:spcPct val="115000"/>
              </a:lnSpc>
              <a:spcBef>
                <a:spcPts val="600"/>
              </a:spcBef>
              <a:spcAft>
                <a:spcPts val="600"/>
              </a:spcAft>
              <a:tabLst>
                <a:tab pos="990600" algn="l"/>
              </a:tabLst>
            </a:pPr>
            <a:endParaRPr lang="fr-FR" altLang="fr-FR" sz="1400" b="1" dirty="0">
              <a:solidFill>
                <a:srgbClr val="0070C0"/>
              </a:solidFill>
              <a:cs typeface="Andalus" panose="02020603050405020304" pitchFamily="18" charset="-78"/>
            </a:endParaRPr>
          </a:p>
          <a:p>
            <a:pPr marL="177800" marR="0" lvl="0" algn="just">
              <a:lnSpc>
                <a:spcPct val="115000"/>
              </a:lnSpc>
              <a:spcBef>
                <a:spcPts val="600"/>
              </a:spcBef>
              <a:spcAft>
                <a:spcPts val="600"/>
              </a:spcAft>
              <a:tabLst>
                <a:tab pos="990600" algn="l"/>
              </a:tabLst>
            </a:pPr>
            <a:r>
              <a:rPr lang="en-US" sz="1400" b="1" dirty="0">
                <a:solidFill>
                  <a:srgbClr val="0070C0"/>
                </a:solidFill>
                <a:cs typeface="Andalus" panose="02020603050405020304" pitchFamily="18" charset="-78"/>
              </a:rPr>
              <a:t> </a:t>
            </a:r>
          </a:p>
          <a:p>
            <a:pPr marL="177800" marR="0" lvl="0" algn="just">
              <a:lnSpc>
                <a:spcPct val="115000"/>
              </a:lnSpc>
              <a:spcBef>
                <a:spcPts val="600"/>
              </a:spcBef>
              <a:spcAft>
                <a:spcPts val="600"/>
              </a:spcAft>
              <a:tabLst>
                <a:tab pos="990600" algn="l"/>
              </a:tabLst>
            </a:pPr>
            <a:endParaRPr lang="en-US" sz="1600" b="1" dirty="0">
              <a:solidFill>
                <a:srgbClr val="0070C0"/>
              </a:solidFill>
              <a:cs typeface="Andalus" panose="02020603050405020304" pitchFamily="18" charset="-78"/>
            </a:endParaRPr>
          </a:p>
          <a:p>
            <a:pPr marL="177800" marR="0" lvl="0" indent="355600" algn="just">
              <a:lnSpc>
                <a:spcPct val="115000"/>
              </a:lnSpc>
              <a:spcBef>
                <a:spcPts val="600"/>
              </a:spcBef>
              <a:spcAft>
                <a:spcPts val="600"/>
              </a:spcAft>
              <a:buFont typeface="Wingdings" panose="05000000000000000000" pitchFamily="2" charset="2"/>
              <a:buChar char=""/>
              <a:tabLst>
                <a:tab pos="990600" algn="l"/>
              </a:tabLst>
            </a:pPr>
            <a:endParaRPr lang="fr-FR" sz="1600" b="1" dirty="0">
              <a:solidFill>
                <a:srgbClr val="0070C0"/>
              </a:solidFill>
              <a:cs typeface="Andalus" panose="02020603050405020304" pitchFamily="18" charset="-78"/>
            </a:endParaRPr>
          </a:p>
        </p:txBody>
      </p:sp>
      <p:sp>
        <p:nvSpPr>
          <p:cNvPr id="3" name="Rectangle 2"/>
          <p:cNvSpPr/>
          <p:nvPr/>
        </p:nvSpPr>
        <p:spPr>
          <a:xfrm>
            <a:off x="0" y="0"/>
            <a:ext cx="12192000" cy="446276"/>
          </a:xfrm>
          <a:prstGeom prst="rect">
            <a:avLst/>
          </a:prstGeom>
          <a:solidFill>
            <a:schemeClr val="accent5"/>
          </a:solidFill>
        </p:spPr>
        <p:txBody>
          <a:bodyPr wrap="square">
            <a:spAutoFit/>
          </a:bodyPr>
          <a:lstStyle/>
          <a:p>
            <a:pPr marL="266700" indent="-266700" algn="ctr">
              <a:lnSpc>
                <a:spcPct val="115000"/>
              </a:lnSpc>
              <a:spcAft>
                <a:spcPts val="1000"/>
              </a:spcAft>
              <a:buClr>
                <a:srgbClr val="00B050"/>
              </a:buClr>
              <a:tabLst>
                <a:tab pos="-228600" algn="l"/>
              </a:tabLst>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7 -    AXE GENRE</a:t>
            </a:r>
          </a:p>
        </p:txBody>
      </p:sp>
      <p:pic>
        <p:nvPicPr>
          <p:cNvPr id="6" name="Image 5"/>
          <p:cNvPicPr/>
          <p:nvPr/>
        </p:nvPicPr>
        <p:blipFill rotWithShape="1">
          <a:blip r:embed="rId3" cstate="print"/>
          <a:srcRect r="41442" b="28176"/>
          <a:stretch/>
        </p:blipFill>
        <p:spPr>
          <a:xfrm>
            <a:off x="2501148" y="2717864"/>
            <a:ext cx="1633132" cy="1574258"/>
          </a:xfrm>
          <a:prstGeom prst="rect">
            <a:avLst/>
          </a:prstGeom>
          <a:ln w="38100" cap="sq">
            <a:noFill/>
            <a:prstDash val="solid"/>
            <a:miter lim="800000"/>
          </a:ln>
          <a:effectLst/>
        </p:spPr>
      </p:pic>
      <p:pic>
        <p:nvPicPr>
          <p:cNvPr id="8" name="Picture 4">
            <a:extLst>
              <a:ext uri="{FF2B5EF4-FFF2-40B4-BE49-F238E27FC236}">
                <a16:creationId xmlns:a16="http://schemas.microsoft.com/office/drawing/2014/main" xmlns="" id="{84BD9C4C-5E1E-4C66-8698-7E4EFF2DF5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15" y="2717864"/>
            <a:ext cx="1865533" cy="1558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951C9C34-9794-457A-AEC8-3F81FCE85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15" y="4292122"/>
            <a:ext cx="1865533" cy="191401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xmlns="" id="{24576326-BAB8-4E25-BE84-622294DAB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1148" y="4292122"/>
            <a:ext cx="1633133" cy="1994870"/>
          </a:xfrm>
          <a:prstGeom prst="rect">
            <a:avLst/>
          </a:prstGeom>
        </p:spPr>
      </p:pic>
    </p:spTree>
    <p:extLst>
      <p:ext uri="{BB962C8B-B14F-4D97-AF65-F5344CB8AC3E}">
        <p14:creationId xmlns:p14="http://schemas.microsoft.com/office/powerpoint/2010/main" val="1596626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594" y="446276"/>
            <a:ext cx="8715858" cy="5847755"/>
          </a:xfrm>
          <a:prstGeom prst="rect">
            <a:avLst/>
          </a:prstGeom>
          <a:ln>
            <a:solidFill>
              <a:schemeClr val="accent4">
                <a:lumMod val="20000"/>
                <a:lumOff val="80000"/>
              </a:schemeClr>
            </a:solidFill>
          </a:ln>
        </p:spPr>
        <p:txBody>
          <a:bodyPr wrap="square">
            <a:spAutoFit/>
          </a:bodyPr>
          <a:lstStyle/>
          <a:p>
            <a:pPr indent="180340" algn="just">
              <a:lnSpc>
                <a:spcPct val="150000"/>
              </a:lnSpc>
              <a:spcBef>
                <a:spcPts val="600"/>
              </a:spcBef>
              <a:spcAft>
                <a:spcPts val="600"/>
              </a:spcAft>
              <a:tabLst>
                <a:tab pos="450215" algn="l"/>
              </a:tabLst>
            </a:pPr>
            <a:r>
              <a:rPr lang="fr-FR" b="1" dirty="0">
                <a:solidFill>
                  <a:srgbClr val="00B050"/>
                </a:solidFill>
                <a:cs typeface="Andalus" panose="02020603050405020304" pitchFamily="18" charset="-78"/>
              </a:rPr>
              <a:t>FORMATION</a:t>
            </a:r>
            <a:endParaRPr lang="fr-FR" b="1" dirty="0">
              <a:solidFill>
                <a:srgbClr val="0070C0"/>
              </a:solidFill>
              <a:cs typeface="Andalus" panose="02020603050405020304" pitchFamily="18" charset="-78"/>
            </a:endParaRPr>
          </a:p>
          <a:p>
            <a:pPr indent="180340" algn="just">
              <a:lnSpc>
                <a:spcPct val="150000"/>
              </a:lnSpc>
              <a:spcBef>
                <a:spcPts val="600"/>
              </a:spcBef>
              <a:spcAft>
                <a:spcPts val="600"/>
              </a:spcAft>
              <a:buFont typeface="Wingdings" pitchFamily="2" charset="2"/>
              <a:buChar char="Ø"/>
              <a:tabLst>
                <a:tab pos="450215" algn="l"/>
              </a:tabLst>
            </a:pPr>
            <a:r>
              <a:rPr lang="fr-FR" b="1" dirty="0">
                <a:solidFill>
                  <a:srgbClr val="7030A0"/>
                </a:solidFill>
                <a:ea typeface="Calibri"/>
                <a:cs typeface="Calibri"/>
              </a:rPr>
              <a:t>Formation, des gestionnaires des services des affaires estudiantines</a:t>
            </a:r>
            <a:r>
              <a:rPr lang="fr-FR" sz="1400" b="1" dirty="0">
                <a:solidFill>
                  <a:srgbClr val="0070C0"/>
                </a:solidFill>
                <a:ea typeface="Calibri"/>
                <a:cs typeface="Calibri"/>
              </a:rPr>
              <a:t>, aux pratiques inclusives des étudiants en situation de handicap, au profit de 15 administratifs des différents établissements UCA (23-24-25 Juillet 2020)/ </a:t>
            </a:r>
            <a:r>
              <a:rPr lang="fr-FR" sz="1400" b="1" dirty="0">
                <a:solidFill>
                  <a:schemeClr val="accent2">
                    <a:lumMod val="75000"/>
                  </a:schemeClr>
                </a:solidFill>
                <a:ea typeface="Calibri"/>
                <a:cs typeface="Calibri"/>
              </a:rPr>
              <a:t>RUMI &amp; MSDSEF.</a:t>
            </a:r>
          </a:p>
          <a:p>
            <a:pPr indent="180340" algn="just">
              <a:lnSpc>
                <a:spcPct val="150000"/>
              </a:lnSpc>
              <a:spcBef>
                <a:spcPts val="600"/>
              </a:spcBef>
              <a:spcAft>
                <a:spcPts val="600"/>
              </a:spcAft>
              <a:buFont typeface="Wingdings" pitchFamily="2" charset="2"/>
              <a:buChar char="Ø"/>
              <a:tabLst>
                <a:tab pos="450215" algn="l"/>
              </a:tabLst>
            </a:pPr>
            <a:r>
              <a:rPr lang="fr-FR" b="1" dirty="0">
                <a:solidFill>
                  <a:srgbClr val="7030A0"/>
                </a:solidFill>
                <a:ea typeface="Calibri"/>
                <a:cs typeface="Calibri"/>
              </a:rPr>
              <a:t>Formation des ressources humaines lors des échanges avec l’</a:t>
            </a:r>
            <a:r>
              <a:rPr lang="fr-FR" b="1" dirty="0" err="1">
                <a:solidFill>
                  <a:srgbClr val="7030A0"/>
                </a:solidFill>
                <a:ea typeface="Calibri"/>
                <a:cs typeface="Calibri"/>
              </a:rPr>
              <a:t>Univ</a:t>
            </a:r>
            <a:r>
              <a:rPr lang="fr-FR" b="1" dirty="0">
                <a:solidFill>
                  <a:srgbClr val="7030A0"/>
                </a:solidFill>
                <a:ea typeface="Calibri"/>
                <a:cs typeface="Calibri"/>
              </a:rPr>
              <a:t>. de Montréal </a:t>
            </a:r>
            <a:r>
              <a:rPr lang="fr-FR" sz="1400" b="1" dirty="0">
                <a:solidFill>
                  <a:srgbClr val="0070C0"/>
                </a:solidFill>
                <a:cs typeface="Andalus" panose="02020603050405020304" pitchFamily="18" charset="-78"/>
              </a:rPr>
              <a:t>dans le cadre de partenariat UQAM/UCA  pour la mise en place des cellules focales et acquisition de bonnes pratiques pour l’accueil et l’accompagnement des étudiants cibles (Montréal du 26-30 Août , Marrakech du </a:t>
            </a:r>
            <a:r>
              <a:rPr lang="fr-CA" sz="1400" b="1" dirty="0">
                <a:solidFill>
                  <a:srgbClr val="0070C0"/>
                </a:solidFill>
                <a:cs typeface="Andalus" panose="02020603050405020304" pitchFamily="18" charset="-78"/>
              </a:rPr>
              <a:t>20- 22 novembre 2019)</a:t>
            </a:r>
          </a:p>
          <a:p>
            <a:pPr indent="180340" algn="just">
              <a:lnSpc>
                <a:spcPct val="150000"/>
              </a:lnSpc>
              <a:spcBef>
                <a:spcPts val="600"/>
              </a:spcBef>
              <a:spcAft>
                <a:spcPts val="600"/>
              </a:spcAft>
              <a:buFont typeface="Wingdings" pitchFamily="2" charset="2"/>
              <a:buChar char="Ø"/>
              <a:tabLst>
                <a:tab pos="450215" algn="l"/>
              </a:tabLst>
            </a:pPr>
            <a:r>
              <a:rPr lang="fr-FR" sz="1400" b="1" dirty="0">
                <a:solidFill>
                  <a:srgbClr val="0070C0"/>
                </a:solidFill>
                <a:cs typeface="Andalus" panose="02020603050405020304" pitchFamily="18" charset="-78"/>
              </a:rPr>
              <a:t>CEIRS en coordination avec le responsable et intervenants dans les formations en relation avec l’inclusion et le Handicap. a œuvré pour  la Réouverture d’une LP en « Education spécialisée » 2021-22 (loi cadre 51.17/projet 4</a:t>
            </a:r>
          </a:p>
          <a:p>
            <a:pPr indent="180340" algn="just">
              <a:lnSpc>
                <a:spcPct val="150000"/>
              </a:lnSpc>
              <a:spcBef>
                <a:spcPts val="600"/>
              </a:spcBef>
              <a:spcAft>
                <a:spcPts val="600"/>
              </a:spcAft>
              <a:buFont typeface="Wingdings" pitchFamily="2" charset="2"/>
              <a:buChar char="Ø"/>
              <a:tabLst>
                <a:tab pos="450215" algn="l"/>
              </a:tabLst>
            </a:pPr>
            <a:r>
              <a:rPr lang="fr-FR" sz="1400" b="1" dirty="0">
                <a:solidFill>
                  <a:srgbClr val="0070C0"/>
                </a:solidFill>
                <a:ea typeface="Calibri"/>
                <a:cs typeface="Calibri"/>
              </a:rPr>
              <a:t>Formation des Membre des CF « cellules d’écoutes » durant la période 18,21,25,28 Mars et 1 avril 2022</a:t>
            </a:r>
          </a:p>
          <a:p>
            <a:pPr indent="180340" algn="just">
              <a:lnSpc>
                <a:spcPct val="150000"/>
              </a:lnSpc>
              <a:spcBef>
                <a:spcPts val="600"/>
              </a:spcBef>
              <a:spcAft>
                <a:spcPts val="600"/>
              </a:spcAft>
              <a:buFont typeface="Wingdings" pitchFamily="2" charset="2"/>
              <a:buChar char="Ø"/>
              <a:tabLst>
                <a:tab pos="450215" algn="l"/>
              </a:tabLst>
            </a:pPr>
            <a:r>
              <a:rPr lang="fr-FR" b="1" dirty="0">
                <a:solidFill>
                  <a:srgbClr val="7030A0"/>
                </a:solidFill>
                <a:ea typeface="Calibri"/>
                <a:cs typeface="Calibri"/>
              </a:rPr>
              <a:t>Formation </a:t>
            </a:r>
            <a:r>
              <a:rPr lang="fr-FR" sz="1400" b="1" dirty="0">
                <a:solidFill>
                  <a:srgbClr val="0070C0"/>
                </a:solidFill>
                <a:cs typeface="Andalus" panose="02020603050405020304" pitchFamily="18" charset="-78"/>
              </a:rPr>
              <a:t>à distance de 12 jours de 19/01/2022 à 11/02/2022 </a:t>
            </a:r>
            <a:r>
              <a:rPr lang="fr-FR" b="1" dirty="0">
                <a:solidFill>
                  <a:srgbClr val="7030A0"/>
                </a:solidFill>
                <a:ea typeface="Calibri"/>
                <a:cs typeface="Calibri"/>
              </a:rPr>
              <a:t>animée par des professeurs de l’ université de Linz </a:t>
            </a:r>
            <a:r>
              <a:rPr lang="fr-FR" sz="1400" b="1" dirty="0" smtClean="0">
                <a:solidFill>
                  <a:srgbClr val="0070C0"/>
                </a:solidFill>
                <a:ea typeface="Calibri"/>
                <a:cs typeface="Calibri"/>
              </a:rPr>
              <a:t>( </a:t>
            </a:r>
            <a:r>
              <a:rPr lang="fr-FR" sz="1400" b="1" dirty="0">
                <a:solidFill>
                  <a:srgbClr val="0070C0"/>
                </a:solidFill>
                <a:ea typeface="Calibri"/>
                <a:cs typeface="Calibri"/>
              </a:rPr>
              <a:t>Autriche</a:t>
            </a:r>
            <a:r>
              <a:rPr lang="fr-FR" sz="1400" b="1" dirty="0" smtClean="0">
                <a:solidFill>
                  <a:srgbClr val="0070C0"/>
                </a:solidFill>
                <a:ea typeface="Calibri"/>
                <a:cs typeface="Calibri"/>
              </a:rPr>
              <a:t>) sur </a:t>
            </a:r>
            <a:r>
              <a:rPr lang="fr-FR" sz="1400" b="1" dirty="0">
                <a:solidFill>
                  <a:srgbClr val="0070C0"/>
                </a:solidFill>
                <a:ea typeface="Calibri"/>
                <a:cs typeface="Calibri"/>
              </a:rPr>
              <a:t>le développement et l utilisation des ressources pédagogiques des étudiant(es) au profit des  3 cadres pédagogiques et 3 cadres administratifs de </a:t>
            </a:r>
            <a:r>
              <a:rPr lang="fr-FR" sz="1400" b="1" dirty="0" smtClean="0">
                <a:solidFill>
                  <a:srgbClr val="0070C0"/>
                </a:solidFill>
                <a:ea typeface="Calibri"/>
                <a:cs typeface="Calibri"/>
              </a:rPr>
              <a:t>l’UCA / </a:t>
            </a:r>
            <a:r>
              <a:rPr lang="fr-FR" sz="1400" b="1" dirty="0" smtClean="0">
                <a:solidFill>
                  <a:srgbClr val="0070C0"/>
                </a:solidFill>
                <a:ea typeface="Times New Roman"/>
              </a:rPr>
              <a:t>Réception </a:t>
            </a:r>
            <a:r>
              <a:rPr lang="fr-FR" sz="1400" b="1" dirty="0">
                <a:solidFill>
                  <a:srgbClr val="0070C0"/>
                </a:solidFill>
                <a:ea typeface="Times New Roman"/>
              </a:rPr>
              <a:t>des matériels informatique au profit des étudiants en situation de handicap ( imprimante </a:t>
            </a:r>
            <a:r>
              <a:rPr lang="fr-FR" sz="1400" b="1" dirty="0" smtClean="0">
                <a:solidFill>
                  <a:srgbClr val="0070C0"/>
                </a:solidFill>
                <a:ea typeface="Times New Roman"/>
              </a:rPr>
              <a:t>braille, </a:t>
            </a:r>
            <a:r>
              <a:rPr lang="fr-FR" sz="1400" b="1" dirty="0" err="1" smtClean="0">
                <a:solidFill>
                  <a:srgbClr val="0070C0"/>
                </a:solidFill>
                <a:ea typeface="Times New Roman"/>
              </a:rPr>
              <a:t>screen</a:t>
            </a:r>
            <a:r>
              <a:rPr lang="fr-FR" sz="1400" b="1" dirty="0" smtClean="0">
                <a:solidFill>
                  <a:srgbClr val="0070C0"/>
                </a:solidFill>
                <a:ea typeface="Times New Roman"/>
              </a:rPr>
              <a:t> </a:t>
            </a:r>
            <a:r>
              <a:rPr lang="fr-FR" sz="1400" b="1" dirty="0" err="1" smtClean="0">
                <a:solidFill>
                  <a:srgbClr val="0070C0"/>
                </a:solidFill>
                <a:ea typeface="Times New Roman"/>
              </a:rPr>
              <a:t>reader</a:t>
            </a:r>
            <a:r>
              <a:rPr lang="fr-FR" sz="1400" b="1" dirty="0" smtClean="0">
                <a:solidFill>
                  <a:srgbClr val="0070C0"/>
                </a:solidFill>
                <a:ea typeface="Times New Roman"/>
              </a:rPr>
              <a:t> ) </a:t>
            </a:r>
            <a:r>
              <a:rPr lang="fr-FR" sz="1400" b="1" dirty="0">
                <a:solidFill>
                  <a:schemeClr val="accent2">
                    <a:lumMod val="75000"/>
                  </a:schemeClr>
                </a:solidFill>
                <a:ea typeface="Times New Roman"/>
              </a:rPr>
              <a:t>du projet </a:t>
            </a:r>
            <a:r>
              <a:rPr lang="fr-FR" sz="1400" b="1" dirty="0" err="1" smtClean="0">
                <a:solidFill>
                  <a:schemeClr val="accent2">
                    <a:lumMod val="75000"/>
                  </a:schemeClr>
                </a:solidFill>
                <a:ea typeface="Times New Roman"/>
              </a:rPr>
              <a:t>inside</a:t>
            </a:r>
            <a:r>
              <a:rPr lang="fr-FR" sz="1400" b="1" dirty="0" smtClean="0">
                <a:solidFill>
                  <a:schemeClr val="accent2">
                    <a:lumMod val="75000"/>
                  </a:schemeClr>
                </a:solidFill>
                <a:ea typeface="Times New Roman"/>
              </a:rPr>
              <a:t> </a:t>
            </a:r>
            <a:endParaRPr lang="fr-FR" sz="1400" b="1" dirty="0">
              <a:solidFill>
                <a:schemeClr val="accent2">
                  <a:lumMod val="75000"/>
                </a:schemeClr>
              </a:solidFill>
              <a:ea typeface="Calibri"/>
              <a:cs typeface="Calibri"/>
            </a:endParaRPr>
          </a:p>
        </p:txBody>
      </p:sp>
      <p:sp>
        <p:nvSpPr>
          <p:cNvPr id="8" name="Rectangle 7"/>
          <p:cNvSpPr/>
          <p:nvPr/>
        </p:nvSpPr>
        <p:spPr>
          <a:xfrm>
            <a:off x="0" y="0"/>
            <a:ext cx="12192000" cy="446276"/>
          </a:xfrm>
          <a:prstGeom prst="rect">
            <a:avLst/>
          </a:prstGeom>
          <a:solidFill>
            <a:schemeClr val="accent5"/>
          </a:solidFill>
        </p:spPr>
        <p:txBody>
          <a:bodyPr wrap="square">
            <a:spAutoFit/>
          </a:bodyPr>
          <a:lstStyle/>
          <a:p>
            <a:pPr marL="342900" indent="-342900" algn="ctr">
              <a:lnSpc>
                <a:spcPct val="115000"/>
              </a:lnSpc>
              <a:spcAft>
                <a:spcPts val="1000"/>
              </a:spcAft>
              <a:buClr>
                <a:srgbClr val="00B050"/>
              </a:buClr>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8-    AXE FORMATION ET RECHERCHE</a:t>
            </a:r>
            <a:endParaRPr lang="fr-FR" sz="2000" b="1" dirty="0">
              <a:solidFill>
                <a:srgbClr val="FFFF00"/>
              </a:solidFill>
              <a:effectLst>
                <a:outerShdw blurRad="38100" dist="38100" dir="2700000" algn="tl">
                  <a:srgbClr val="000000">
                    <a:alpha val="43137"/>
                  </a:srgbClr>
                </a:outerShdw>
              </a:effectLst>
              <a:ea typeface="Times New Roman"/>
              <a:cs typeface="Calibri"/>
            </a:endParaRPr>
          </a:p>
        </p:txBody>
      </p:sp>
      <p:grpSp>
        <p:nvGrpSpPr>
          <p:cNvPr id="11" name="Groupe 10"/>
          <p:cNvGrpSpPr/>
          <p:nvPr/>
        </p:nvGrpSpPr>
        <p:grpSpPr>
          <a:xfrm>
            <a:off x="9190384" y="2336239"/>
            <a:ext cx="2660684" cy="1447051"/>
            <a:chOff x="7963058" y="3066092"/>
            <a:chExt cx="3766457" cy="2821500"/>
          </a:xfrm>
        </p:grpSpPr>
        <p:pic>
          <p:nvPicPr>
            <p:cNvPr id="1027" name="Picture 3"/>
            <p:cNvPicPr>
              <a:picLocks noChangeAspect="1" noChangeArrowheads="1"/>
            </p:cNvPicPr>
            <p:nvPr/>
          </p:nvPicPr>
          <p:blipFill>
            <a:blip r:embed="rId2"/>
            <a:srcRect l="21723" t="18163" r="10333" b="13592"/>
            <a:stretch>
              <a:fillRect/>
            </a:stretch>
          </p:blipFill>
          <p:spPr bwMode="auto">
            <a:xfrm>
              <a:off x="7963058" y="3157454"/>
              <a:ext cx="3766457" cy="2730138"/>
            </a:xfrm>
            <a:prstGeom prst="rect">
              <a:avLst/>
            </a:prstGeom>
            <a:no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p:cNvSpPr/>
            <p:nvPr/>
          </p:nvSpPr>
          <p:spPr>
            <a:xfrm>
              <a:off x="8475433" y="3066092"/>
              <a:ext cx="2698470" cy="420079"/>
            </a:xfrm>
            <a:prstGeom prst="rect">
              <a:avLst/>
            </a:prstGeom>
            <a:solidFill>
              <a:srgbClr val="3366CC"/>
            </a:solidFill>
          </p:spPr>
          <p:txBody>
            <a:bodyPr wrap="square" lIns="36000" tIns="0" rIns="36000" bIns="0">
              <a:spAutoFit/>
            </a:bodyPr>
            <a:lstStyle/>
            <a:p>
              <a:r>
                <a:rPr lang="fr-FR" sz="1400" dirty="0">
                  <a:solidFill>
                    <a:schemeClr val="bg1"/>
                  </a:solidFill>
                  <a:cs typeface="Andalus" panose="02020603050405020304" pitchFamily="18" charset="-78"/>
                </a:rPr>
                <a:t>Université de Montréal</a:t>
              </a:r>
              <a:endParaRPr lang="fr-FR" sz="1400" dirty="0">
                <a:solidFill>
                  <a:schemeClr val="bg1"/>
                </a:solidFill>
              </a:endParaRPr>
            </a:p>
          </p:txBody>
        </p:sp>
        <p:sp>
          <p:nvSpPr>
            <p:cNvPr id="9" name="Rectangle 8"/>
            <p:cNvSpPr/>
            <p:nvPr/>
          </p:nvSpPr>
          <p:spPr>
            <a:xfrm>
              <a:off x="9846286" y="4958961"/>
              <a:ext cx="1632853" cy="900167"/>
            </a:xfrm>
            <a:prstGeom prst="rect">
              <a:avLst/>
            </a:prstGeom>
            <a:noFill/>
          </p:spPr>
          <p:txBody>
            <a:bodyPr wrap="square" lIns="36000" tIns="0" rIns="36000" bIns="0">
              <a:spAutoFit/>
            </a:bodyPr>
            <a:lstStyle/>
            <a:p>
              <a:r>
                <a:rPr lang="fr-FR" sz="1600" b="1" dirty="0">
                  <a:solidFill>
                    <a:schemeClr val="bg1"/>
                  </a:solidFill>
                  <a:cs typeface="Andalus" panose="02020603050405020304" pitchFamily="18" charset="-78"/>
                </a:rPr>
                <a:t> </a:t>
              </a:r>
              <a:r>
                <a:rPr lang="fr-FR" sz="1400" b="1" dirty="0">
                  <a:solidFill>
                    <a:schemeClr val="bg1"/>
                  </a:solidFill>
                  <a:cs typeface="Andalus" panose="02020603050405020304" pitchFamily="18" charset="-78"/>
                </a:rPr>
                <a:t>26-30 Août 2019 </a:t>
              </a:r>
            </a:p>
          </p:txBody>
        </p:sp>
      </p:grpSp>
      <p:grpSp>
        <p:nvGrpSpPr>
          <p:cNvPr id="4" name="Groupe 3"/>
          <p:cNvGrpSpPr/>
          <p:nvPr/>
        </p:nvGrpSpPr>
        <p:grpSpPr>
          <a:xfrm>
            <a:off x="9256764" y="3949469"/>
            <a:ext cx="2671751" cy="2806211"/>
            <a:chOff x="9176506" y="1843035"/>
            <a:chExt cx="2671751" cy="2806211"/>
          </a:xfrm>
        </p:grpSpPr>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6506" y="1843035"/>
              <a:ext cx="2660684" cy="1409451"/>
            </a:xfrm>
            <a:prstGeom prst="rect">
              <a:avLst/>
            </a:prstGeom>
            <a:noFill/>
            <a:ln>
              <a:noFill/>
            </a:ln>
          </p:spPr>
        </p:pic>
        <p:grpSp>
          <p:nvGrpSpPr>
            <p:cNvPr id="3" name="Groupe 2"/>
            <p:cNvGrpSpPr/>
            <p:nvPr/>
          </p:nvGrpSpPr>
          <p:grpSpPr>
            <a:xfrm>
              <a:off x="9176506" y="3243230"/>
              <a:ext cx="2671751" cy="1406016"/>
              <a:chOff x="9176506" y="3243230"/>
              <a:chExt cx="2671751" cy="1406016"/>
            </a:xfrm>
          </p:grpSpPr>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7052" y="3990640"/>
                <a:ext cx="991205" cy="658606"/>
              </a:xfrm>
              <a:prstGeom prst="rect">
                <a:avLst/>
              </a:prstGeom>
              <a:noFill/>
              <a:ln>
                <a:noFill/>
              </a:ln>
            </p:spPr>
          </p:pic>
          <p:pic>
            <p:nvPicPr>
              <p:cNvPr id="19" name="Image 18"/>
              <p:cNvPicPr>
                <a:picLocks noChangeAspect="1"/>
              </p:cNvPicPr>
              <p:nvPr/>
            </p:nvPicPr>
            <p:blipFill rotWithShape="1">
              <a:blip r:embed="rId5">
                <a:extLst>
                  <a:ext uri="{28A0092B-C50C-407E-A947-70E740481C1C}">
                    <a14:useLocalDpi xmlns:a14="http://schemas.microsoft.com/office/drawing/2010/main" val="0"/>
                  </a:ext>
                </a:extLst>
              </a:blip>
              <a:srcRect l="18448" r="11650"/>
              <a:stretch/>
            </p:blipFill>
            <p:spPr bwMode="auto">
              <a:xfrm>
                <a:off x="10506848" y="3243230"/>
                <a:ext cx="1330342" cy="747409"/>
              </a:xfrm>
              <a:prstGeom prst="rect">
                <a:avLst/>
              </a:prstGeom>
              <a:noFill/>
              <a:ln>
                <a:noFill/>
              </a:ln>
            </p:spPr>
          </p:pic>
          <p:pic>
            <p:nvPicPr>
              <p:cNvPr id="20" name="Image 19"/>
              <p:cNvPicPr>
                <a:picLocks noChangeAspect="1"/>
              </p:cNvPicPr>
              <p:nvPr/>
            </p:nvPicPr>
            <p:blipFill rotWithShape="1">
              <a:blip r:embed="rId6">
                <a:extLst>
                  <a:ext uri="{28A0092B-C50C-407E-A947-70E740481C1C}">
                    <a14:useLocalDpi xmlns:a14="http://schemas.microsoft.com/office/drawing/2010/main" val="0"/>
                  </a:ext>
                </a:extLst>
              </a:blip>
              <a:srcRect l="12973" r="21629"/>
              <a:stretch/>
            </p:blipFill>
            <p:spPr bwMode="auto">
              <a:xfrm>
                <a:off x="9176506" y="3244139"/>
                <a:ext cx="1330342" cy="741116"/>
              </a:xfrm>
              <a:prstGeom prst="rect">
                <a:avLst/>
              </a:prstGeom>
              <a:noFill/>
              <a:ln>
                <a:noFill/>
              </a:ln>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8245" y="3985256"/>
                <a:ext cx="648807" cy="663989"/>
              </a:xfrm>
              <a:prstGeom prst="rect">
                <a:avLst/>
              </a:prstGeom>
              <a:noFill/>
              <a:ln>
                <a:noFill/>
              </a:ln>
            </p:spPr>
          </p:pic>
          <p:pic>
            <p:nvPicPr>
              <p:cNvPr id="17" name="Image 16"/>
              <p:cNvPicPr>
                <a:picLocks noChangeAspect="1"/>
              </p:cNvPicPr>
              <p:nvPr/>
            </p:nvPicPr>
            <p:blipFill rotWithShape="1">
              <a:blip r:embed="rId8">
                <a:extLst>
                  <a:ext uri="{28A0092B-C50C-407E-A947-70E740481C1C}">
                    <a14:useLocalDpi xmlns:a14="http://schemas.microsoft.com/office/drawing/2010/main" val="0"/>
                  </a:ext>
                </a:extLst>
              </a:blip>
              <a:srcRect l="18097" r="13333"/>
              <a:stretch/>
            </p:blipFill>
            <p:spPr bwMode="auto">
              <a:xfrm>
                <a:off x="9177373" y="3985254"/>
                <a:ext cx="1030872" cy="663991"/>
              </a:xfrm>
              <a:prstGeom prst="rect">
                <a:avLst/>
              </a:prstGeom>
              <a:noFill/>
              <a:ln>
                <a:noFill/>
              </a:ln>
              <a:extLst>
                <a:ext uri="{53640926-AAD7-44D8-BBD7-CCE9431645EC}">
                  <a14:shadowObscured xmlns:a14="http://schemas.microsoft.com/office/drawing/2010/main"/>
                </a:ext>
              </a:extLst>
            </p:spPr>
          </p:pic>
        </p:grpSp>
      </p:grpSp>
      <p:pic>
        <p:nvPicPr>
          <p:cNvPr id="22" name="Image 21" descr="Formation RUMI.jpg"/>
          <p:cNvPicPr>
            <a:picLocks noChangeAspect="1"/>
          </p:cNvPicPr>
          <p:nvPr/>
        </p:nvPicPr>
        <p:blipFill>
          <a:blip r:embed="rId9"/>
          <a:stretch>
            <a:fillRect/>
          </a:stretch>
        </p:blipFill>
        <p:spPr>
          <a:xfrm rot="16200000">
            <a:off x="9726605" y="-46180"/>
            <a:ext cx="1628775" cy="2895600"/>
          </a:xfrm>
          <a:prstGeom prst="rect">
            <a:avLst/>
          </a:prstGeom>
        </p:spPr>
      </p:pic>
    </p:spTree>
    <p:extLst>
      <p:ext uri="{BB962C8B-B14F-4D97-AF65-F5344CB8AC3E}">
        <p14:creationId xmlns:p14="http://schemas.microsoft.com/office/powerpoint/2010/main" val="3786606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rix Hanane.jpg"/>
          <p:cNvPicPr>
            <a:picLocks noChangeAspect="1"/>
          </p:cNvPicPr>
          <p:nvPr/>
        </p:nvPicPr>
        <p:blipFill>
          <a:blip r:embed="rId2"/>
          <a:stretch>
            <a:fillRect/>
          </a:stretch>
        </p:blipFill>
        <p:spPr>
          <a:xfrm>
            <a:off x="8637853" y="609899"/>
            <a:ext cx="3384330" cy="2538248"/>
          </a:xfrm>
          <a:prstGeom prst="rect">
            <a:avLst/>
          </a:prstGeom>
        </p:spPr>
      </p:pic>
      <p:sp>
        <p:nvSpPr>
          <p:cNvPr id="2" name="Rectangle 1"/>
          <p:cNvSpPr/>
          <p:nvPr/>
        </p:nvSpPr>
        <p:spPr>
          <a:xfrm>
            <a:off x="169815" y="444134"/>
            <a:ext cx="7707087" cy="5837495"/>
          </a:xfrm>
          <a:prstGeom prst="rect">
            <a:avLst/>
          </a:prstGeom>
          <a:ln>
            <a:solidFill>
              <a:schemeClr val="accent4">
                <a:lumMod val="20000"/>
                <a:lumOff val="80000"/>
              </a:schemeClr>
            </a:solidFill>
          </a:ln>
        </p:spPr>
        <p:txBody>
          <a:bodyPr wrap="square">
            <a:spAutoFit/>
          </a:bodyPr>
          <a:lstStyle/>
          <a:p>
            <a:pPr indent="180340" algn="just">
              <a:lnSpc>
                <a:spcPts val="2700"/>
              </a:lnSpc>
              <a:spcBef>
                <a:spcPts val="600"/>
              </a:spcBef>
              <a:spcAft>
                <a:spcPts val="1200"/>
              </a:spcAft>
              <a:tabLst>
                <a:tab pos="450215" algn="l"/>
              </a:tabLst>
            </a:pPr>
            <a:r>
              <a:rPr lang="fr-FR" b="1" dirty="0">
                <a:solidFill>
                  <a:srgbClr val="00B050"/>
                </a:solidFill>
                <a:cs typeface="Andalus" panose="02020603050405020304" pitchFamily="18" charset="-78"/>
              </a:rPr>
              <a:t>RECHERCHE</a:t>
            </a:r>
          </a:p>
          <a:p>
            <a:pPr indent="180340" algn="just">
              <a:lnSpc>
                <a:spcPts val="2700"/>
              </a:lnSpc>
              <a:spcBef>
                <a:spcPts val="600"/>
              </a:spcBef>
              <a:spcAft>
                <a:spcPts val="1200"/>
              </a:spcAft>
              <a:buFont typeface="Wingdings" pitchFamily="2" charset="2"/>
              <a:buChar char="Ø"/>
              <a:tabLst>
                <a:tab pos="450215" algn="l"/>
              </a:tabLst>
            </a:pPr>
            <a:r>
              <a:rPr lang="fr-FR" b="1" dirty="0">
                <a:solidFill>
                  <a:srgbClr val="0070C0"/>
                </a:solidFill>
              </a:rPr>
              <a:t>Préparation d’une </a:t>
            </a:r>
            <a:r>
              <a:rPr lang="fr-FR" sz="2000" b="1" i="1" dirty="0">
                <a:solidFill>
                  <a:schemeClr val="accent5">
                    <a:lumMod val="75000"/>
                  </a:schemeClr>
                </a:solidFill>
              </a:rPr>
              <a:t>liste des thématiques de sujet de recherches </a:t>
            </a:r>
            <a:r>
              <a:rPr lang="fr-FR" b="1" dirty="0">
                <a:solidFill>
                  <a:srgbClr val="0070C0"/>
                </a:solidFill>
              </a:rPr>
              <a:t>de fin d’études en coordination avec le coordinateur de l’axe formation-recherche du CEIRS et les professeurs-</a:t>
            </a:r>
            <a:r>
              <a:rPr lang="fr-FR" b="1" dirty="0" err="1">
                <a:solidFill>
                  <a:srgbClr val="0070C0"/>
                </a:solidFill>
              </a:rPr>
              <a:t>encadrants</a:t>
            </a:r>
            <a:r>
              <a:rPr lang="fr-FR" b="1" dirty="0">
                <a:solidFill>
                  <a:srgbClr val="0070C0"/>
                </a:solidFill>
              </a:rPr>
              <a:t>, sur les thématiques en relation avec la mission de CEIRS (Sociologie, Economie, Géographie, littérature..)</a:t>
            </a:r>
          </a:p>
          <a:p>
            <a:pPr indent="-177800" algn="just">
              <a:lnSpc>
                <a:spcPts val="2700"/>
              </a:lnSpc>
              <a:spcBef>
                <a:spcPts val="600"/>
              </a:spcBef>
              <a:spcAft>
                <a:spcPts val="1200"/>
              </a:spcAft>
              <a:buFont typeface="Wingdings" pitchFamily="2" charset="2"/>
              <a:buChar char="Ø"/>
              <a:tabLst>
                <a:tab pos="177800" algn="l"/>
              </a:tabLst>
            </a:pPr>
            <a:r>
              <a:rPr lang="fr-FR" sz="2000" b="1" i="1" dirty="0">
                <a:solidFill>
                  <a:schemeClr val="accent5">
                    <a:lumMod val="75000"/>
                  </a:schemeClr>
                </a:solidFill>
              </a:rPr>
              <a:t>Communication et publication scientifique</a:t>
            </a:r>
            <a:r>
              <a:rPr lang="fr-FR" sz="2000" b="1" i="1" dirty="0">
                <a:solidFill>
                  <a:srgbClr val="0070C0"/>
                </a:solidFill>
              </a:rPr>
              <a:t> </a:t>
            </a:r>
            <a:r>
              <a:rPr lang="fr-FR" b="1" dirty="0">
                <a:solidFill>
                  <a:srgbClr val="0070C0"/>
                </a:solidFill>
              </a:rPr>
              <a:t>« Vers un enseignement inclusif au sein de l’UCA: diagnostic et perceptions ».</a:t>
            </a:r>
          </a:p>
          <a:p>
            <a:pPr indent="180340" algn="just">
              <a:lnSpc>
                <a:spcPts val="2700"/>
              </a:lnSpc>
              <a:spcBef>
                <a:spcPts val="600"/>
              </a:spcBef>
              <a:spcAft>
                <a:spcPts val="1200"/>
              </a:spcAft>
              <a:buFont typeface="Wingdings" pitchFamily="2" charset="2"/>
              <a:buChar char="Ø"/>
              <a:tabLst>
                <a:tab pos="450215" algn="l"/>
              </a:tabLst>
            </a:pPr>
            <a:r>
              <a:rPr lang="fr-FR" b="1" dirty="0">
                <a:solidFill>
                  <a:srgbClr val="0070C0"/>
                </a:solidFill>
              </a:rPr>
              <a:t> </a:t>
            </a:r>
            <a:r>
              <a:rPr lang="fr-FR" sz="2000" b="1" i="1" dirty="0">
                <a:solidFill>
                  <a:schemeClr val="accent5">
                    <a:lumMod val="75000"/>
                  </a:schemeClr>
                </a:solidFill>
              </a:rPr>
              <a:t>Prix de la recherche et de l’innovation sous le thème du « Handicap », </a:t>
            </a:r>
            <a:r>
              <a:rPr lang="fr-FR" b="1" dirty="0">
                <a:solidFill>
                  <a:srgbClr val="0070C0"/>
                </a:solidFill>
              </a:rPr>
              <a:t>3ème édition de l’université Sidi Mohamed Ben Abdellah-Fès « Approche Sociologique des ESH », problématique d’inclusion –UCA »</a:t>
            </a:r>
          </a:p>
          <a:p>
            <a:pPr algn="just" fontAlgn="base">
              <a:lnSpc>
                <a:spcPts val="2700"/>
              </a:lnSpc>
              <a:spcBef>
                <a:spcPts val="600"/>
              </a:spcBef>
              <a:spcAft>
                <a:spcPts val="1200"/>
              </a:spcAft>
              <a:buFont typeface="Wingdings" pitchFamily="2" charset="2"/>
              <a:buChar char="Ø"/>
            </a:pPr>
            <a:r>
              <a:rPr lang="fr-FR" sz="2000" b="1" i="1" dirty="0">
                <a:solidFill>
                  <a:schemeClr val="accent5">
                    <a:lumMod val="75000"/>
                  </a:schemeClr>
                </a:solidFill>
              </a:rPr>
              <a:t>Trophée « des Trophées Marocains de la Diversité &amp; de l’inclusion » </a:t>
            </a:r>
            <a:r>
              <a:rPr lang="fr-FR" b="1" dirty="0">
                <a:solidFill>
                  <a:srgbClr val="0070C0"/>
                </a:solidFill>
              </a:rPr>
              <a:t>Organisés par la Chaire Innovation Managériale en partenariat avec Konrad Adenauer </a:t>
            </a:r>
            <a:r>
              <a:rPr lang="fr-FR" b="1" dirty="0" err="1">
                <a:solidFill>
                  <a:srgbClr val="0070C0"/>
                </a:solidFill>
              </a:rPr>
              <a:t>Stiftung</a:t>
            </a:r>
            <a:r>
              <a:rPr lang="fr-FR" b="1" dirty="0">
                <a:solidFill>
                  <a:srgbClr val="0070C0"/>
                </a:solidFill>
              </a:rPr>
              <a:t>, IAS, la CGEM, Académie de Management, les défis de la diversité et AMGRH.</a:t>
            </a:r>
            <a:endParaRPr lang="en-US" b="1" dirty="0">
              <a:solidFill>
                <a:srgbClr val="0070C0"/>
              </a:solidFill>
            </a:endParaRPr>
          </a:p>
        </p:txBody>
      </p:sp>
      <p:sp>
        <p:nvSpPr>
          <p:cNvPr id="8" name="Rectangle 7"/>
          <p:cNvSpPr/>
          <p:nvPr/>
        </p:nvSpPr>
        <p:spPr>
          <a:xfrm>
            <a:off x="0" y="0"/>
            <a:ext cx="12192000" cy="446276"/>
          </a:xfrm>
          <a:prstGeom prst="rect">
            <a:avLst/>
          </a:prstGeom>
          <a:solidFill>
            <a:schemeClr val="accent5"/>
          </a:solidFill>
        </p:spPr>
        <p:txBody>
          <a:bodyPr wrap="square">
            <a:spAutoFit/>
          </a:bodyPr>
          <a:lstStyle/>
          <a:p>
            <a:pPr marL="342900" indent="-342900" algn="ctr">
              <a:lnSpc>
                <a:spcPct val="115000"/>
              </a:lnSpc>
              <a:spcAft>
                <a:spcPts val="1000"/>
              </a:spcAft>
              <a:buClr>
                <a:srgbClr val="00B050"/>
              </a:buClr>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8-    AXE FORMATION ET RECHERCHE</a:t>
            </a:r>
            <a:endParaRPr lang="fr-FR" sz="2000" b="1" dirty="0">
              <a:solidFill>
                <a:srgbClr val="FFFF00"/>
              </a:solidFill>
              <a:effectLst>
                <a:outerShdw blurRad="38100" dist="38100" dir="2700000" algn="tl">
                  <a:srgbClr val="000000">
                    <a:alpha val="43137"/>
                  </a:srgbClr>
                </a:outerShdw>
              </a:effectLst>
              <a:ea typeface="Times New Roman"/>
              <a:cs typeface="Calibri"/>
            </a:endParaRPr>
          </a:p>
        </p:txBody>
      </p:sp>
      <p:pic>
        <p:nvPicPr>
          <p:cNvPr id="11" name="Image 10" descr="DSC_1468.JPG"/>
          <p:cNvPicPr>
            <a:picLocks noChangeAspect="1"/>
          </p:cNvPicPr>
          <p:nvPr/>
        </p:nvPicPr>
        <p:blipFill>
          <a:blip r:embed="rId3" cstate="print"/>
          <a:srcRect l="31152" t="5143" r="4444" b="5905"/>
          <a:stretch>
            <a:fillRect/>
          </a:stretch>
        </p:blipFill>
        <p:spPr>
          <a:xfrm>
            <a:off x="8208248" y="3239588"/>
            <a:ext cx="3879249" cy="3566160"/>
          </a:xfrm>
          <a:prstGeom prst="rect">
            <a:avLst/>
          </a:prstGeom>
        </p:spPr>
      </p:pic>
    </p:spTree>
    <p:extLst>
      <p:ext uri="{BB962C8B-B14F-4D97-AF65-F5344CB8AC3E}">
        <p14:creationId xmlns:p14="http://schemas.microsoft.com/office/powerpoint/2010/main" val="2504528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Imag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0512" y="3139034"/>
            <a:ext cx="1521428" cy="12882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0" name="Picture 2" descr="Clinique du Croissant Rouge Marocain Tanger | Infopo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856" y="3483317"/>
            <a:ext cx="1287339" cy="8752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4" descr="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241" y="3377241"/>
            <a:ext cx="1674241" cy="7458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a Direction Régionale du Ministère de la Santé du Grand Casablanca | ISCS">
            <a:extLst>
              <a:ext uri="{FF2B5EF4-FFF2-40B4-BE49-F238E27FC236}">
                <a16:creationId xmlns="" xmlns:a16="http://schemas.microsoft.com/office/drawing/2014/main" id="{5C878397-F4C0-4D51-B0A9-A4706E911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144" y="3271963"/>
            <a:ext cx="1265309" cy="12812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6467" y="5064683"/>
            <a:ext cx="1106396" cy="112936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0326" y="5169540"/>
            <a:ext cx="1126770" cy="10245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750" y="3372593"/>
            <a:ext cx="1016249" cy="937625"/>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826" y="5064683"/>
            <a:ext cx="1079137" cy="65531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1836" y="3344391"/>
            <a:ext cx="1351704" cy="68092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5327" y="5135639"/>
            <a:ext cx="1059241" cy="979882"/>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11902" y="5272761"/>
            <a:ext cx="1192862" cy="784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descr="logo RUMI.png"/>
          <p:cNvPicPr>
            <a:picLocks noChangeAspect="1"/>
          </p:cNvPicPr>
          <p:nvPr/>
        </p:nvPicPr>
        <p:blipFill>
          <a:blip r:embed="rId13" cstate="print"/>
          <a:stretch>
            <a:fillRect/>
          </a:stretch>
        </p:blipFill>
        <p:spPr>
          <a:xfrm>
            <a:off x="7421291" y="1192213"/>
            <a:ext cx="1997670" cy="1106117"/>
          </a:xfrm>
          <a:prstGeom prst="rect">
            <a:avLst/>
          </a:prstGeom>
        </p:spPr>
      </p:pic>
      <p:grpSp>
        <p:nvGrpSpPr>
          <p:cNvPr id="22" name="Groupe 21"/>
          <p:cNvGrpSpPr/>
          <p:nvPr/>
        </p:nvGrpSpPr>
        <p:grpSpPr>
          <a:xfrm>
            <a:off x="3007096" y="3325433"/>
            <a:ext cx="1343638" cy="1118866"/>
            <a:chOff x="7643834" y="95556"/>
            <a:chExt cx="1343638" cy="1118866"/>
          </a:xfrm>
        </p:grpSpPr>
        <p:pic>
          <p:nvPicPr>
            <p:cNvPr id="23" name="Image 22"/>
            <p:cNvPicPr/>
            <p:nvPr/>
          </p:nvPicPr>
          <p:blipFill>
            <a:blip r:embed="rId14" cstate="print">
              <a:extLst>
                <a:ext uri="{28A0092B-C50C-407E-A947-70E740481C1C}">
                  <a14:useLocalDpi xmlns:a14="http://schemas.microsoft.com/office/drawing/2010/main" val="0"/>
                </a:ext>
              </a:extLst>
            </a:blip>
            <a:stretch>
              <a:fillRect/>
            </a:stretch>
          </p:blipFill>
          <p:spPr>
            <a:xfrm>
              <a:off x="7844496" y="95556"/>
              <a:ext cx="1000100" cy="857256"/>
            </a:xfrm>
            <a:prstGeom prst="rect">
              <a:avLst/>
            </a:prstGeom>
          </p:spPr>
        </p:pic>
        <p:sp>
          <p:nvSpPr>
            <p:cNvPr id="24" name="Rectangle 23"/>
            <p:cNvSpPr/>
            <p:nvPr/>
          </p:nvSpPr>
          <p:spPr>
            <a:xfrm>
              <a:off x="7643834" y="952812"/>
              <a:ext cx="1343638" cy="261610"/>
            </a:xfrm>
            <a:prstGeom prst="rect">
              <a:avLst/>
            </a:prstGeom>
          </p:spPr>
          <p:txBody>
            <a:bodyPr wrap="none">
              <a:spAutoFit/>
            </a:bodyPr>
            <a:lstStyle/>
            <a:p>
              <a:r>
                <a:rPr lang="fr-FR" sz="1100" b="1" dirty="0">
                  <a:solidFill>
                    <a:srgbClr val="FF0000"/>
                  </a:solidFill>
                  <a:latin typeface="Comic Sans MS" pitchFamily="66" charset="0"/>
                  <a:ea typeface="Times New Roman" pitchFamily="18" charset="0"/>
                  <a:cs typeface="Times New Roman" pitchFamily="18" charset="0"/>
                </a:rPr>
                <a:t>CRTS</a:t>
              </a:r>
              <a:r>
                <a:rPr lang="fr-FR" sz="1100" b="1" dirty="0">
                  <a:latin typeface="Comic Sans MS" pitchFamily="66" charset="0"/>
                  <a:ea typeface="Times New Roman" pitchFamily="18" charset="0"/>
                  <a:cs typeface="Times New Roman" pitchFamily="18" charset="0"/>
                </a:rPr>
                <a:t> </a:t>
              </a:r>
              <a:r>
                <a:rPr lang="fr-FR" sz="1100" b="1" dirty="0">
                  <a:solidFill>
                    <a:srgbClr val="FF0000"/>
                  </a:solidFill>
                  <a:latin typeface="Comic Sans MS" pitchFamily="66" charset="0"/>
                  <a:ea typeface="Times New Roman" pitchFamily="18" charset="0"/>
                  <a:cs typeface="Times New Roman" pitchFamily="18" charset="0"/>
                </a:rPr>
                <a:t>Marrakech</a:t>
              </a:r>
            </a:p>
          </p:txBody>
        </p:sp>
      </p:grpSp>
      <p:sp>
        <p:nvSpPr>
          <p:cNvPr id="25" name="Rectangle 24"/>
          <p:cNvSpPr/>
          <p:nvPr/>
        </p:nvSpPr>
        <p:spPr>
          <a:xfrm>
            <a:off x="459247" y="5687235"/>
            <a:ext cx="2346960" cy="368885"/>
          </a:xfrm>
          <a:prstGeom prst="rect">
            <a:avLst/>
          </a:prstGeom>
        </p:spPr>
        <p:txBody>
          <a:bodyPr wrap="square">
            <a:spAutoFit/>
          </a:bodyPr>
          <a:lstStyle/>
          <a:p>
            <a:pPr marL="285750" indent="-285750" eaLnBrk="0" fontAlgn="base" hangingPunct="0">
              <a:spcBef>
                <a:spcPct val="0"/>
              </a:spcBef>
              <a:spcAft>
                <a:spcPct val="0"/>
              </a:spcAft>
              <a:tabLst>
                <a:tab pos="450850" algn="l"/>
              </a:tabLst>
            </a:pPr>
            <a:r>
              <a:rPr lang="fr-FR" altLang="en-US" dirty="0">
                <a:solidFill>
                  <a:schemeClr val="accent1">
                    <a:lumMod val="75000"/>
                  </a:schemeClr>
                </a:solidFill>
                <a:latin typeface="Brush Script MT" pitchFamily="66" charset="0"/>
                <a:ea typeface="Calibri" panose="020F0502020204030204" pitchFamily="34" charset="0"/>
                <a:cs typeface="Calibri" panose="020F0502020204030204" pitchFamily="34" charset="0"/>
              </a:rPr>
              <a:t>Association </a:t>
            </a:r>
            <a:r>
              <a:rPr lang="fr-FR" altLang="en-US" dirty="0" err="1">
                <a:solidFill>
                  <a:schemeClr val="accent1">
                    <a:lumMod val="75000"/>
                  </a:schemeClr>
                </a:solidFill>
                <a:latin typeface="Brush Script MT" pitchFamily="66" charset="0"/>
                <a:ea typeface="Calibri" panose="020F0502020204030204" pitchFamily="34" charset="0"/>
                <a:cs typeface="Calibri" panose="020F0502020204030204" pitchFamily="34" charset="0"/>
              </a:rPr>
              <a:t>Bodour</a:t>
            </a:r>
            <a:r>
              <a:rPr lang="fr-FR" altLang="en-US" dirty="0">
                <a:solidFill>
                  <a:schemeClr val="accent1">
                    <a:lumMod val="75000"/>
                  </a:schemeClr>
                </a:solidFill>
                <a:latin typeface="Brush Script MT" pitchFamily="66" charset="0"/>
                <a:ea typeface="Calibri" panose="020F0502020204030204" pitchFamily="34" charset="0"/>
                <a:cs typeface="Calibri" panose="020F0502020204030204" pitchFamily="34" charset="0"/>
              </a:rPr>
              <a:t> Al Amal</a:t>
            </a:r>
          </a:p>
        </p:txBody>
      </p:sp>
      <p:sp>
        <p:nvSpPr>
          <p:cNvPr id="26" name="Rectangle 25"/>
          <p:cNvSpPr/>
          <p:nvPr/>
        </p:nvSpPr>
        <p:spPr>
          <a:xfrm>
            <a:off x="459247" y="5955722"/>
            <a:ext cx="2012154" cy="369332"/>
          </a:xfrm>
          <a:prstGeom prst="rect">
            <a:avLst/>
          </a:prstGeom>
        </p:spPr>
        <p:txBody>
          <a:bodyPr wrap="none">
            <a:spAutoFit/>
          </a:bodyPr>
          <a:lstStyle/>
          <a:p>
            <a:pPr marL="285750" lvl="0" indent="-285750" eaLnBrk="0" fontAlgn="base" hangingPunct="0">
              <a:spcBef>
                <a:spcPct val="0"/>
              </a:spcBef>
              <a:spcAft>
                <a:spcPct val="0"/>
              </a:spcAft>
              <a:tabLst>
                <a:tab pos="450850" algn="l"/>
              </a:tabLst>
            </a:pPr>
            <a:r>
              <a:rPr lang="fr-FR" altLang="en-US" dirty="0">
                <a:solidFill>
                  <a:srgbClr val="5B9BD5">
                    <a:lumMod val="75000"/>
                  </a:srgbClr>
                </a:solidFill>
                <a:latin typeface="Brush Script MT" pitchFamily="66" charset="0"/>
                <a:ea typeface="Calibri" panose="020F0502020204030204" pitchFamily="34" charset="0"/>
                <a:cs typeface="Calibri" panose="020F0502020204030204" pitchFamily="34" charset="0"/>
              </a:rPr>
              <a:t>Association Dar </a:t>
            </a:r>
            <a:r>
              <a:rPr lang="fr-FR" altLang="en-US" dirty="0" err="1">
                <a:solidFill>
                  <a:srgbClr val="5B9BD5">
                    <a:lumMod val="75000"/>
                  </a:srgbClr>
                </a:solidFill>
                <a:latin typeface="Brush Script MT" pitchFamily="66" charset="0"/>
                <a:ea typeface="Calibri" panose="020F0502020204030204" pitchFamily="34" charset="0"/>
                <a:cs typeface="Calibri" panose="020F0502020204030204" pitchFamily="34" charset="0"/>
              </a:rPr>
              <a:t>Taliba</a:t>
            </a:r>
            <a:r>
              <a:rPr lang="fr-FR" altLang="en-US" dirty="0">
                <a:solidFill>
                  <a:srgbClr val="5B9BD5">
                    <a:lumMod val="75000"/>
                  </a:srgbClr>
                </a:solidFill>
                <a:latin typeface="Brush Script MT" pitchFamily="66" charset="0"/>
                <a:ea typeface="Calibri" panose="020F0502020204030204" pitchFamily="34" charset="0"/>
                <a:cs typeface="Calibri" panose="020F0502020204030204" pitchFamily="34" charset="0"/>
              </a:rPr>
              <a:t> </a:t>
            </a:r>
          </a:p>
        </p:txBody>
      </p:sp>
      <p:sp>
        <p:nvSpPr>
          <p:cNvPr id="27" name="Rectangle 26"/>
          <p:cNvSpPr/>
          <p:nvPr/>
        </p:nvSpPr>
        <p:spPr>
          <a:xfrm>
            <a:off x="445916" y="6229804"/>
            <a:ext cx="2670283" cy="369332"/>
          </a:xfrm>
          <a:prstGeom prst="rect">
            <a:avLst/>
          </a:prstGeom>
        </p:spPr>
        <p:txBody>
          <a:bodyPr wrap="none">
            <a:spAutoFit/>
          </a:bodyPr>
          <a:lstStyle/>
          <a:p>
            <a:r>
              <a:rPr lang="fr-FR" altLang="en-US" dirty="0">
                <a:solidFill>
                  <a:srgbClr val="5B9BD5">
                    <a:lumMod val="75000"/>
                  </a:srgbClr>
                </a:solidFill>
                <a:latin typeface="Brush Script MT" pitchFamily="66" charset="0"/>
                <a:ea typeface="Calibri" panose="020F0502020204030204" pitchFamily="34" charset="0"/>
                <a:cs typeface="Calibri" panose="020F0502020204030204" pitchFamily="34" charset="0"/>
              </a:rPr>
              <a:t>Association Les amis du CHU, </a:t>
            </a:r>
            <a:endParaRPr lang="fr-FR" dirty="0"/>
          </a:p>
        </p:txBody>
      </p:sp>
      <p:pic>
        <p:nvPicPr>
          <p:cNvPr id="9" name="Image 8"/>
          <p:cNvPicPr>
            <a:picLocks noChangeAspect="1"/>
          </p:cNvPicPr>
          <p:nvPr/>
        </p:nvPicPr>
        <p:blipFill>
          <a:blip r:embed="rId15"/>
          <a:srcRect l="3388" t="12303" r="18090" b="19341"/>
          <a:stretch>
            <a:fillRect/>
          </a:stretch>
        </p:blipFill>
        <p:spPr>
          <a:xfrm>
            <a:off x="8319893" y="4360768"/>
            <a:ext cx="1613647" cy="672353"/>
          </a:xfrm>
          <a:prstGeom prst="rect">
            <a:avLst/>
          </a:prstGeom>
        </p:spPr>
      </p:pic>
      <p:grpSp>
        <p:nvGrpSpPr>
          <p:cNvPr id="33" name="Groupe 32"/>
          <p:cNvGrpSpPr/>
          <p:nvPr/>
        </p:nvGrpSpPr>
        <p:grpSpPr>
          <a:xfrm>
            <a:off x="4789356" y="1540876"/>
            <a:ext cx="2200834" cy="697499"/>
            <a:chOff x="344540" y="4051186"/>
            <a:chExt cx="1893823" cy="928174"/>
          </a:xfrm>
        </p:grpSpPr>
        <p:sp>
          <p:nvSpPr>
            <p:cNvPr id="34" name="Rectangle 33"/>
            <p:cNvSpPr/>
            <p:nvPr/>
          </p:nvSpPr>
          <p:spPr>
            <a:xfrm>
              <a:off x="344540" y="4051186"/>
              <a:ext cx="1893823" cy="928174"/>
            </a:xfrm>
            <a:prstGeom prst="rect">
              <a:avLst/>
            </a:prstGeom>
            <a:blipFill rotWithShape="0">
              <a:blip r:embed="rId16"/>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p:cNvSpPr/>
            <p:nvPr/>
          </p:nvSpPr>
          <p:spPr>
            <a:xfrm>
              <a:off x="344540" y="4051186"/>
              <a:ext cx="1893823" cy="928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lvl="0" algn="l" defTabSz="2889250">
                <a:lnSpc>
                  <a:spcPct val="90000"/>
                </a:lnSpc>
                <a:spcBef>
                  <a:spcPct val="0"/>
                </a:spcBef>
                <a:spcAft>
                  <a:spcPct val="35000"/>
                </a:spcAft>
              </a:pPr>
              <a:endParaRPr lang="fr-FR" sz="6500" kern="1200" dirty="0"/>
            </a:p>
          </p:txBody>
        </p:sp>
      </p:grpSp>
      <p:sp>
        <p:nvSpPr>
          <p:cNvPr id="3074" name="AutoShape 2" descr="Ministère de la Famille, de la Solidarité-Maroc Logo Vector (.AI) Free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76" name="AutoShape 4" descr="Ministère de la Famille, de la Solidarité-Maroc Logo Vector (.AI) Free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6" name="Image 35" descr="ministere-de-la-famille-de-la-solidarite-maroc-logo-E484935D97-seeklogo.com.png"/>
          <p:cNvPicPr>
            <a:picLocks noChangeAspect="1"/>
          </p:cNvPicPr>
          <p:nvPr/>
        </p:nvPicPr>
        <p:blipFill>
          <a:blip r:embed="rId17"/>
          <a:stretch>
            <a:fillRect/>
          </a:stretch>
        </p:blipFill>
        <p:spPr>
          <a:xfrm>
            <a:off x="309282" y="1200149"/>
            <a:ext cx="1913964" cy="1654973"/>
          </a:xfrm>
          <a:prstGeom prst="rect">
            <a:avLst/>
          </a:prstGeom>
        </p:spPr>
      </p:pic>
      <p:pic>
        <p:nvPicPr>
          <p:cNvPr id="37" name="Image 36" descr="téléchargement.png"/>
          <p:cNvPicPr>
            <a:picLocks noChangeAspect="1"/>
          </p:cNvPicPr>
          <p:nvPr/>
        </p:nvPicPr>
        <p:blipFill rotWithShape="1">
          <a:blip r:embed="rId18"/>
          <a:srcRect l="9168" t="-1" r="8803" b="-2217"/>
          <a:stretch/>
        </p:blipFill>
        <p:spPr>
          <a:xfrm>
            <a:off x="2276003" y="1137977"/>
            <a:ext cx="2506389" cy="1730970"/>
          </a:xfrm>
          <a:prstGeom prst="rect">
            <a:avLst/>
          </a:prstGeom>
        </p:spPr>
      </p:pic>
      <p:sp>
        <p:nvSpPr>
          <p:cNvPr id="28" name="Rectangle 1"/>
          <p:cNvSpPr>
            <a:spLocks noChangeArrowheads="1"/>
          </p:cNvSpPr>
          <p:nvPr/>
        </p:nvSpPr>
        <p:spPr bwMode="auto">
          <a:xfrm>
            <a:off x="3375870" y="0"/>
            <a:ext cx="5848812" cy="729430"/>
          </a:xfrm>
          <a:prstGeom prst="rect">
            <a:avLst/>
          </a:prstGeom>
          <a:solidFill>
            <a:schemeClr val="accent5"/>
          </a:solidFill>
        </p:spPr>
        <p:txBody>
          <a:bodyPr wrap="square">
            <a:spAutoFit/>
          </a:bodyPr>
          <a:lstStyle/>
          <a:p>
            <a:pPr marL="342900" marR="0" lvl="1" indent="-342900" algn="ctr" fontAlgn="base">
              <a:lnSpc>
                <a:spcPct val="115000"/>
              </a:lnSpc>
              <a:spcBef>
                <a:spcPct val="0"/>
              </a:spcBef>
              <a:spcAft>
                <a:spcPts val="1000"/>
              </a:spcAft>
              <a:buClr>
                <a:srgbClr val="00B050"/>
              </a:buClr>
              <a:buSzTx/>
              <a:tabLst>
                <a:tab pos="450850" algn="l"/>
              </a:tabLst>
            </a:pPr>
            <a:r>
              <a:rPr lang="fr-FR" sz="3600" b="1" dirty="0">
                <a:solidFill>
                  <a:srgbClr val="FFFF00"/>
                </a:solidFill>
                <a:effectLst>
                  <a:outerShdw blurRad="38100" dist="38100" dir="2700000" algn="tl">
                    <a:srgbClr val="000000">
                      <a:alpha val="43137"/>
                    </a:srgbClr>
                  </a:outerShdw>
                </a:effectLst>
                <a:latin typeface="Script MT Bold" pitchFamily="66" charset="0"/>
                <a:ea typeface="Times New Roman"/>
                <a:cs typeface="Aharoni" pitchFamily="2" charset="-79"/>
              </a:rPr>
              <a:t>Nos Partenaires </a:t>
            </a:r>
            <a:r>
              <a:rPr lang="fr-FR" b="1" dirty="0">
                <a:solidFill>
                  <a:srgbClr val="FFFF00"/>
                </a:solidFill>
                <a:effectLst>
                  <a:outerShdw blurRad="38100" dist="38100" dir="2700000" algn="tl">
                    <a:srgbClr val="000000">
                      <a:alpha val="43137"/>
                    </a:srgbClr>
                  </a:outerShdw>
                </a:effectLst>
                <a:latin typeface="Script MT Bold" pitchFamily="66" charset="0"/>
                <a:ea typeface="Times New Roman"/>
                <a:cs typeface="Aharoni" pitchFamily="2" charset="-79"/>
              </a:rPr>
              <a:t>(Soutien et Echanges..)</a:t>
            </a:r>
          </a:p>
        </p:txBody>
      </p:sp>
      <p:sp>
        <p:nvSpPr>
          <p:cNvPr id="3078" name="AutoShape 6" descr="The InSIDE project logo depicts six same-sized round icons in an equidistance circular layout, meaning that each one is of the same importance; they surround a seventh bigger size round icon, the most prominent one, thus most important, which is in the centre of this circular layout. All six peripheral icons are connected via three concentric dotted circles meaning that they all interact and affect each other. The overall impression of the logo could be an abstract sketch of six satellites orbiting a central planet, a harmonious symmetrical gravitational orbiting system formed by seven interdependent bodies (depicted in 2 dimensions). Each icon is in the form of an abstract white line drawing, centred in a coloured circle serving as the background of each icon. The central icon symbolizes the general field of the project, i.e. education. To convey this meaning the icon of a graduation hat (the square academic cap) has been selected. The central icon’s background circle is blue, and this colour stands for infrastructure and means to be utilised for the project’s goals. Satellite icons have alternately blue and red circular backgrounds. The blue ones: a mouse pointer/arrow outline (positioned at 6 o’clock) symbolizes the digital world as the project’s approach to learning; a book connected with a mouse device via a cable (positioned at 10 o’clock) symbolizes the adapted educational material in electronic form, accessible through the computer; a computer screen showing checkmarks in front of lines of text (positioned at 2 o’clock), symbolizes an educational platform or Learning Management System. The red ones concern disabilities that the projects aims to overpass or facilitate: a person on a wheelchair outline (positioned at 12 o’clock), symbolizes individuals with mobility/physical impairments; an ear with a diagonal line crossing it (positioned at 4 o’clock), symbolizes individuals with hearing impairments; an eye with a diagonal line crossing it (positioned at 8 o’clock), symbolizes individuals with visual impairmen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42" name="Groupe 41"/>
          <p:cNvGrpSpPr/>
          <p:nvPr/>
        </p:nvGrpSpPr>
        <p:grpSpPr>
          <a:xfrm>
            <a:off x="9737688" y="1192213"/>
            <a:ext cx="2454312" cy="1345221"/>
            <a:chOff x="9244628" y="932105"/>
            <a:chExt cx="2454312" cy="1345221"/>
          </a:xfrm>
        </p:grpSpPr>
        <p:pic>
          <p:nvPicPr>
            <p:cNvPr id="39" name="Image 38" descr="InSIDE-123x133.png"/>
            <p:cNvPicPr>
              <a:picLocks noChangeAspect="1"/>
            </p:cNvPicPr>
            <p:nvPr/>
          </p:nvPicPr>
          <p:blipFill>
            <a:blip r:embed="rId19"/>
            <a:stretch>
              <a:fillRect/>
            </a:stretch>
          </p:blipFill>
          <p:spPr>
            <a:xfrm>
              <a:off x="9244628" y="932105"/>
              <a:ext cx="1244077" cy="1345221"/>
            </a:xfrm>
            <a:prstGeom prst="rect">
              <a:avLst/>
            </a:prstGeom>
          </p:spPr>
        </p:pic>
        <p:sp>
          <p:nvSpPr>
            <p:cNvPr id="41" name="Rectangle 40"/>
            <p:cNvSpPr/>
            <p:nvPr/>
          </p:nvSpPr>
          <p:spPr>
            <a:xfrm>
              <a:off x="10464076" y="1025569"/>
              <a:ext cx="1234864" cy="1169551"/>
            </a:xfrm>
            <a:prstGeom prst="rect">
              <a:avLst/>
            </a:prstGeom>
          </p:spPr>
          <p:txBody>
            <a:bodyPr wrap="square">
              <a:spAutoFit/>
            </a:bodyPr>
            <a:lstStyle/>
            <a:p>
              <a:r>
                <a:rPr lang="en-US" sz="1400" b="1" dirty="0" smtClean="0">
                  <a:solidFill>
                    <a:srgbClr val="C00000"/>
                  </a:solidFill>
                </a:rPr>
                <a:t>In</a:t>
              </a:r>
              <a:r>
                <a:rPr lang="en-US" sz="1400" b="1" dirty="0" smtClean="0">
                  <a:solidFill>
                    <a:srgbClr val="002060"/>
                  </a:solidFill>
                </a:rPr>
                <a:t>cluding </a:t>
              </a:r>
            </a:p>
            <a:p>
              <a:r>
                <a:rPr lang="en-US" sz="1400" b="1" dirty="0" smtClean="0">
                  <a:solidFill>
                    <a:srgbClr val="C00000"/>
                  </a:solidFill>
                </a:rPr>
                <a:t>S</a:t>
              </a:r>
              <a:r>
                <a:rPr lang="en-US" sz="1400" b="1" dirty="0" smtClean="0">
                  <a:solidFill>
                    <a:srgbClr val="002060"/>
                  </a:solidFill>
                </a:rPr>
                <a:t>tudents with </a:t>
              </a:r>
              <a:r>
                <a:rPr lang="en-US" sz="1400" b="1" dirty="0" smtClean="0">
                  <a:solidFill>
                    <a:srgbClr val="C00000"/>
                  </a:solidFill>
                </a:rPr>
                <a:t>I</a:t>
              </a:r>
              <a:r>
                <a:rPr lang="en-US" sz="1400" b="1" dirty="0" smtClean="0">
                  <a:solidFill>
                    <a:srgbClr val="002060"/>
                  </a:solidFill>
                </a:rPr>
                <a:t>mpairments in </a:t>
              </a:r>
              <a:r>
                <a:rPr lang="en-US" sz="1400" b="1" dirty="0" smtClean="0">
                  <a:solidFill>
                    <a:srgbClr val="C00000"/>
                  </a:solidFill>
                </a:rPr>
                <a:t>D</a:t>
              </a:r>
              <a:r>
                <a:rPr lang="en-US" sz="1400" b="1" dirty="0" smtClean="0">
                  <a:solidFill>
                    <a:srgbClr val="002060"/>
                  </a:solidFill>
                </a:rPr>
                <a:t>istance </a:t>
              </a:r>
            </a:p>
            <a:p>
              <a:r>
                <a:rPr lang="en-US" sz="1400" b="1" dirty="0" smtClean="0">
                  <a:solidFill>
                    <a:srgbClr val="C00000"/>
                  </a:solidFill>
                </a:rPr>
                <a:t>E</a:t>
              </a:r>
              <a:r>
                <a:rPr lang="en-US" sz="1400" b="1" dirty="0" smtClean="0">
                  <a:solidFill>
                    <a:srgbClr val="002060"/>
                  </a:solidFill>
                </a:rPr>
                <a:t>ducation</a:t>
              </a:r>
              <a:endParaRPr lang="fr-FR" sz="1400" b="1" dirty="0">
                <a:solidFill>
                  <a:srgbClr val="002060"/>
                </a:solidFill>
              </a:endParaRPr>
            </a:p>
          </p:txBody>
        </p:sp>
      </p:grpSp>
      <p:pic>
        <p:nvPicPr>
          <p:cNvPr id="38" name="Image 37">
            <a:extLst>
              <a:ext uri="{FF2B5EF4-FFF2-40B4-BE49-F238E27FC236}">
                <a16:creationId xmlns:a16="http://schemas.microsoft.com/office/drawing/2014/main" xmlns="" id="{354C83AC-7E4E-4C54-9095-762869986E9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50551" y="5158691"/>
            <a:ext cx="1352329" cy="1089147"/>
          </a:xfrm>
          <a:prstGeom prst="rect">
            <a:avLst/>
          </a:prstGeom>
        </p:spPr>
      </p:pic>
    </p:spTree>
    <p:extLst>
      <p:ext uri="{BB962C8B-B14F-4D97-AF65-F5344CB8AC3E}">
        <p14:creationId xmlns:p14="http://schemas.microsoft.com/office/powerpoint/2010/main" val="4159321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749864" y="4267111"/>
            <a:ext cx="3103294" cy="1569660"/>
          </a:xfrm>
          <a:prstGeom prst="rect">
            <a:avLst/>
          </a:prstGeom>
          <a:noFill/>
        </p:spPr>
        <p:txBody>
          <a:bodyPr wrap="square" rtlCol="0">
            <a:spAutoFit/>
          </a:bodyPr>
          <a:lstStyle/>
          <a:p>
            <a:r>
              <a:rPr lang="fr-FR" sz="9600" b="1" i="1" dirty="0">
                <a:solidFill>
                  <a:schemeClr val="accent1">
                    <a:lumMod val="75000"/>
                  </a:schemeClr>
                </a:solidFill>
                <a:latin typeface="Script MT Bold" pitchFamily="66" charset="0"/>
              </a:rPr>
              <a:t>Merci</a:t>
            </a:r>
          </a:p>
        </p:txBody>
      </p:sp>
      <p:sp>
        <p:nvSpPr>
          <p:cNvPr id="5" name="ZoneTexte 4"/>
          <p:cNvSpPr txBox="1"/>
          <p:nvPr/>
        </p:nvSpPr>
        <p:spPr>
          <a:xfrm>
            <a:off x="1196789" y="317578"/>
            <a:ext cx="10147486" cy="1077218"/>
          </a:xfrm>
          <a:prstGeom prst="rect">
            <a:avLst/>
          </a:prstGeom>
          <a:noFill/>
        </p:spPr>
        <p:txBody>
          <a:bodyPr wrap="square" rtlCol="0">
            <a:spAutoFit/>
          </a:bodyPr>
          <a:lstStyle/>
          <a:p>
            <a:pPr algn="ctr"/>
            <a:r>
              <a:rPr lang="fr-FR" sz="3200" b="1" i="1" dirty="0" smtClean="0">
                <a:solidFill>
                  <a:schemeClr val="accent5">
                    <a:lumMod val="75000"/>
                  </a:schemeClr>
                </a:solidFill>
                <a:latin typeface="Script MT Bold" pitchFamily="66" charset="0"/>
              </a:rPr>
              <a:t>Importance de travailler en réseau et partager efficacement les bonnes pratiques inclusives</a:t>
            </a:r>
            <a:endParaRPr lang="fr-FR" sz="3200" b="1" i="1" dirty="0">
              <a:solidFill>
                <a:schemeClr val="accent5">
                  <a:lumMod val="75000"/>
                </a:schemeClr>
              </a:solidFill>
              <a:latin typeface="Script MT Bold" pitchFamily="66"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6598" y="1813032"/>
            <a:ext cx="3453025" cy="33407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ous-titre 2"/>
          <p:cNvSpPr txBox="1">
            <a:spLocks/>
          </p:cNvSpPr>
          <p:nvPr/>
        </p:nvSpPr>
        <p:spPr>
          <a:xfrm>
            <a:off x="1699531" y="1245809"/>
            <a:ext cx="9524999" cy="642918"/>
          </a:xfrm>
          <a:prstGeom prst="rect">
            <a:avLst/>
          </a:prstGeom>
        </p:spPr>
        <p:txBody>
          <a:bodyPr vert="horz" lIns="91440" tIns="45720" rIns="91440" bIns="45720" rtlCol="0">
            <a:noAutofit/>
          </a:bodyPr>
          <a:lstStyle/>
          <a:p>
            <a:pPr marL="342900" indent="-342900">
              <a:spcBef>
                <a:spcPct val="20000"/>
              </a:spcBef>
              <a:defRPr/>
            </a:pPr>
            <a:r>
              <a:rPr lang="fr-FR" sz="3200" b="1" dirty="0">
                <a:solidFill>
                  <a:schemeClr val="accent2">
                    <a:lumMod val="75000"/>
                  </a:schemeClr>
                </a:solidFill>
              </a:rPr>
              <a:t>Enseignement inclusif : </a:t>
            </a:r>
            <a:r>
              <a:rPr lang="fr-CA" sz="3200" b="1" dirty="0">
                <a:solidFill>
                  <a:schemeClr val="accent2">
                    <a:lumMod val="75000"/>
                  </a:schemeClr>
                </a:solidFill>
              </a:rPr>
              <a:t>Quoi? Pourquoi? Comment ? </a:t>
            </a:r>
            <a:endParaRPr lang="fr-FR" sz="3200" b="1" dirty="0">
              <a:solidFill>
                <a:schemeClr val="accent2">
                  <a:lumMod val="75000"/>
                </a:schemeClr>
              </a:solidFill>
            </a:endParaRPr>
          </a:p>
        </p:txBody>
      </p:sp>
      <p:pic>
        <p:nvPicPr>
          <p:cNvPr id="16" name="Image 15" descr="logo-UCA.png"/>
          <p:cNvPicPr>
            <a:picLocks noChangeAspect="1"/>
          </p:cNvPicPr>
          <p:nvPr/>
        </p:nvPicPr>
        <p:blipFill>
          <a:blip r:embed="rId2" cstate="print"/>
          <a:stretch>
            <a:fillRect/>
          </a:stretch>
        </p:blipFill>
        <p:spPr>
          <a:xfrm>
            <a:off x="162199" y="167640"/>
            <a:ext cx="810986" cy="1025086"/>
          </a:xfrm>
          <a:prstGeom prst="rect">
            <a:avLst/>
          </a:prstGeom>
        </p:spPr>
      </p:pic>
      <p:sp>
        <p:nvSpPr>
          <p:cNvPr id="17" name="Rectangle 16"/>
          <p:cNvSpPr/>
          <p:nvPr/>
        </p:nvSpPr>
        <p:spPr>
          <a:xfrm>
            <a:off x="3810000" y="5352796"/>
            <a:ext cx="6096000" cy="369332"/>
          </a:xfrm>
          <a:prstGeom prst="rect">
            <a:avLst/>
          </a:prstGeom>
          <a:solidFill>
            <a:schemeClr val="accent2">
              <a:lumMod val="20000"/>
              <a:lumOff val="80000"/>
            </a:schemeClr>
          </a:solidFill>
        </p:spPr>
        <p:txBody>
          <a:bodyPr wrap="square">
            <a:spAutoFit/>
          </a:bodyPr>
          <a:lstStyle/>
          <a:p>
            <a:r>
              <a:rPr lang="fr-CA" dirty="0"/>
              <a:t>La prise en compte de la diversité en contexte universitaire</a:t>
            </a:r>
            <a:endParaRPr lang="fr-FR" dirty="0"/>
          </a:p>
        </p:txBody>
      </p:sp>
      <p:graphicFrame>
        <p:nvGraphicFramePr>
          <p:cNvPr id="19" name="Diagramme 18"/>
          <p:cNvGraphicFramePr/>
          <p:nvPr>
            <p:extLst>
              <p:ext uri="{D42A27DB-BD31-4B8C-83A1-F6EECF244321}">
                <p14:modId xmlns:p14="http://schemas.microsoft.com/office/powerpoint/2010/main" val="2988745724"/>
              </p:ext>
            </p:extLst>
          </p:nvPr>
        </p:nvGraphicFramePr>
        <p:xfrm>
          <a:off x="2032000" y="2085975"/>
          <a:ext cx="78740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 xmlns:a16="http://schemas.microsoft.com/office/drawing/2014/main" id="{36C96399-EF27-48CE-AD72-4A80081946FF}"/>
              </a:ext>
            </a:extLst>
          </p:cNvPr>
          <p:cNvSpPr txBox="1"/>
          <p:nvPr/>
        </p:nvSpPr>
        <p:spPr>
          <a:xfrm>
            <a:off x="6738255" y="6394570"/>
            <a:ext cx="4276725" cy="400110"/>
          </a:xfrm>
          <a:prstGeom prst="rect">
            <a:avLst/>
          </a:prstGeom>
          <a:noFill/>
        </p:spPr>
        <p:txBody>
          <a:bodyPr wrap="square">
            <a:spAutoFit/>
          </a:bodyPr>
          <a:lstStyle/>
          <a:p>
            <a:r>
              <a:rPr lang="fr-FR" sz="2000" b="1" dirty="0">
                <a:solidFill>
                  <a:schemeClr val="accent2">
                    <a:lumMod val="50000"/>
                  </a:schemeClr>
                </a:solidFill>
                <a:sym typeface="Wingdings" panose="05000000000000000000" pitchFamily="2" charset="2"/>
              </a:rPr>
              <a:t>Garantir</a:t>
            </a:r>
            <a:r>
              <a:rPr lang="fr-FR" sz="2000" b="1" dirty="0">
                <a:solidFill>
                  <a:schemeClr val="accent2">
                    <a:lumMod val="50000"/>
                  </a:schemeClr>
                </a:solidFill>
              </a:rPr>
              <a:t> l’équité et égalité de chance </a:t>
            </a:r>
            <a:r>
              <a:rPr lang="fr-FR" sz="2000" b="1" dirty="0">
                <a:solidFill>
                  <a:schemeClr val="accent2">
                    <a:lumMod val="50000"/>
                  </a:schemeClr>
                </a:solidFill>
                <a:sym typeface="Wingdings" panose="05000000000000000000" pitchFamily="2" charset="2"/>
              </a:rPr>
              <a:t>? </a:t>
            </a:r>
            <a:endParaRPr lang="fr-FR" sz="2000" dirty="0"/>
          </a:p>
        </p:txBody>
      </p:sp>
      <p:sp>
        <p:nvSpPr>
          <p:cNvPr id="8" name="Rectangle 7"/>
          <p:cNvSpPr/>
          <p:nvPr/>
        </p:nvSpPr>
        <p:spPr>
          <a:xfrm>
            <a:off x="1150620" y="712469"/>
            <a:ext cx="10363199" cy="584775"/>
          </a:xfrm>
          <a:prstGeom prst="rect">
            <a:avLst/>
          </a:prstGeom>
        </p:spPr>
        <p:txBody>
          <a:bodyPr wrap="square">
            <a:spAutoFit/>
          </a:bodyPr>
          <a:lstStyle/>
          <a:p>
            <a:r>
              <a:rPr lang="fr-CA" sz="3200" b="1" dirty="0">
                <a:solidFill>
                  <a:schemeClr val="accent2">
                    <a:lumMod val="75000"/>
                  </a:schemeClr>
                </a:solidFill>
              </a:rPr>
              <a:t>La prise en compte de la diversité en contexte universitaire</a:t>
            </a:r>
            <a:endParaRPr lang="fr-FR" sz="32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
            <a:ext cx="10363200" cy="670560"/>
          </a:xfrm>
        </p:spPr>
        <p:txBody>
          <a:bodyPr>
            <a:normAutofit/>
          </a:bodyPr>
          <a:lstStyle/>
          <a:p>
            <a:pPr>
              <a:lnSpc>
                <a:spcPct val="100000"/>
              </a:lnSpc>
              <a:spcBef>
                <a:spcPts val="0"/>
              </a:spcBef>
            </a:pPr>
            <a:r>
              <a:rPr lang="fr-FR" sz="3600" b="1" dirty="0" smtClean="0">
                <a:latin typeface="Times New Roman" panose="02020603050405020304" pitchFamily="18" charset="0"/>
                <a:ea typeface="Times New Roman" panose="02020603050405020304" pitchFamily="18" charset="0"/>
                <a:cs typeface="Arial" panose="020B0604020202020204" pitchFamily="34" charset="0"/>
              </a:rPr>
              <a:t> </a:t>
            </a:r>
            <a:r>
              <a:rPr lang="fr-FR" sz="3600" b="1" dirty="0">
                <a:solidFill>
                  <a:srgbClr val="C00000"/>
                </a:solidFill>
              </a:rPr>
              <a:t>Eléments de contexte </a:t>
            </a:r>
            <a:r>
              <a:rPr lang="fr-FR" sz="3600" b="1" dirty="0" smtClean="0">
                <a:solidFill>
                  <a:srgbClr val="C00000"/>
                </a:solidFill>
              </a:rPr>
              <a:t>propice EI</a:t>
            </a:r>
            <a:endParaRPr lang="en-GB" sz="3600" b="1" dirty="0">
              <a:solidFill>
                <a:srgbClr val="C00000"/>
              </a:solidFill>
            </a:endParaRPr>
          </a:p>
        </p:txBody>
      </p:sp>
      <p:sp>
        <p:nvSpPr>
          <p:cNvPr id="6" name="Subtitle 2"/>
          <p:cNvSpPr txBox="1">
            <a:spLocks/>
          </p:cNvSpPr>
          <p:nvPr/>
        </p:nvSpPr>
        <p:spPr>
          <a:xfrm>
            <a:off x="40640" y="1828800"/>
            <a:ext cx="11785600" cy="152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spcBef>
                <a:spcPts val="0"/>
              </a:spcBef>
            </a:pPr>
            <a:endParaRPr lang="fr-FR" sz="1600" dirty="0"/>
          </a:p>
        </p:txBody>
      </p:sp>
      <p:graphicFrame>
        <p:nvGraphicFramePr>
          <p:cNvPr id="15" name="Diagramme 14"/>
          <p:cNvGraphicFramePr/>
          <p:nvPr>
            <p:extLst>
              <p:ext uri="{D42A27DB-BD31-4B8C-83A1-F6EECF244321}">
                <p14:modId xmlns:p14="http://schemas.microsoft.com/office/powerpoint/2010/main" val="2620836148"/>
              </p:ext>
            </p:extLst>
          </p:nvPr>
        </p:nvGraphicFramePr>
        <p:xfrm>
          <a:off x="1574797" y="1228572"/>
          <a:ext cx="9855200" cy="5380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038350" y="771526"/>
            <a:ext cx="8524876" cy="340093"/>
          </a:xfrm>
          <a:prstGeom prst="rect">
            <a:avLst/>
          </a:prstGeom>
        </p:spPr>
        <p:txBody>
          <a:bodyPr wrap="square">
            <a:spAutoFit/>
          </a:bodyPr>
          <a:lstStyle/>
          <a:p>
            <a:pPr algn="just">
              <a:lnSpc>
                <a:spcPct val="115000"/>
              </a:lnSpc>
              <a:spcBef>
                <a:spcPts val="1200"/>
              </a:spcBef>
              <a:spcAft>
                <a:spcPts val="0"/>
              </a:spcAft>
            </a:pPr>
            <a:r>
              <a:rPr lang="fr-FR" sz="1400" b="1" dirty="0">
                <a:solidFill>
                  <a:schemeClr val="tx1">
                    <a:lumMod val="50000"/>
                    <a:lumOff val="50000"/>
                  </a:schemeClr>
                </a:solidFill>
                <a:latin typeface="Times New Roman" panose="02020603050405020304" pitchFamily="18" charset="0"/>
                <a:ea typeface="Times New Roman" panose="02020603050405020304" pitchFamily="18" charset="0"/>
                <a:cs typeface="Arial" panose="020B0604020202020204" pitchFamily="34" charset="0"/>
              </a:rPr>
              <a:t>L’inclusion est une variable objective du modèle de développement humain durable ambitionné par le Maroc </a:t>
            </a:r>
            <a:endParaRPr lang="fr-FR" sz="1400" b="1" dirty="0">
              <a:solidFill>
                <a:schemeClr val="tx1">
                  <a:lumMod val="50000"/>
                  <a:lumOff val="50000"/>
                </a:schemeClr>
              </a:solidFill>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39536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log 3.png"/>
          <p:cNvPicPr>
            <a:picLocks noChangeAspect="1"/>
          </p:cNvPicPr>
          <p:nvPr/>
        </p:nvPicPr>
        <p:blipFill>
          <a:blip r:embed="rId2"/>
          <a:stretch>
            <a:fillRect/>
          </a:stretch>
        </p:blipFill>
        <p:spPr>
          <a:xfrm>
            <a:off x="5722915" y="2620343"/>
            <a:ext cx="2495137" cy="1731752"/>
          </a:xfrm>
          <a:prstGeom prst="rect">
            <a:avLst/>
          </a:prstGeom>
        </p:spPr>
      </p:pic>
      <p:graphicFrame>
        <p:nvGraphicFramePr>
          <p:cNvPr id="17" name="Diagramme 16"/>
          <p:cNvGraphicFramePr/>
          <p:nvPr>
            <p:extLst>
              <p:ext uri="{D42A27DB-BD31-4B8C-83A1-F6EECF244321}">
                <p14:modId xmlns:p14="http://schemas.microsoft.com/office/powerpoint/2010/main" val="2055705078"/>
              </p:ext>
            </p:extLst>
          </p:nvPr>
        </p:nvGraphicFramePr>
        <p:xfrm>
          <a:off x="241143" y="250020"/>
          <a:ext cx="10415867"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2104646" y="4034516"/>
            <a:ext cx="1740049" cy="1461084"/>
          </a:xfrm>
          <a:prstGeom prst="rect">
            <a:avLst/>
          </a:prstGeom>
          <a:blipFill rotWithShape="0">
            <a:blip r:embed="rId8" cstate="prin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3802987" y="3420966"/>
            <a:ext cx="1637958" cy="931129"/>
          </a:xfrm>
          <a:prstGeom prst="rect">
            <a:avLst/>
          </a:prstGeom>
          <a:blipFill rotWithShape="0">
            <a:blip r:embed="rId9" cstate="prin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1" name="Groupe 10"/>
          <p:cNvGrpSpPr/>
          <p:nvPr/>
        </p:nvGrpSpPr>
        <p:grpSpPr>
          <a:xfrm>
            <a:off x="762000" y="5386718"/>
            <a:ext cx="2028824" cy="620413"/>
            <a:chOff x="344540" y="4051186"/>
            <a:chExt cx="1893823" cy="928174"/>
          </a:xfrm>
        </p:grpSpPr>
        <p:sp>
          <p:nvSpPr>
            <p:cNvPr id="12" name="Rectangle 11"/>
            <p:cNvSpPr/>
            <p:nvPr/>
          </p:nvSpPr>
          <p:spPr>
            <a:xfrm>
              <a:off x="344540" y="4051186"/>
              <a:ext cx="1893823" cy="928174"/>
            </a:xfrm>
            <a:prstGeom prst="rect">
              <a:avLst/>
            </a:prstGeom>
            <a:blipFill rotWithShape="0">
              <a:blip r:embed="rId10"/>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344540" y="4051186"/>
              <a:ext cx="1893823" cy="928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lvl="0" algn="l" defTabSz="2889250">
                <a:lnSpc>
                  <a:spcPct val="90000"/>
                </a:lnSpc>
                <a:spcBef>
                  <a:spcPct val="0"/>
                </a:spcBef>
                <a:spcAft>
                  <a:spcPct val="35000"/>
                </a:spcAft>
              </a:pPr>
              <a:endParaRPr lang="fr-FR" sz="6500" kern="1200" dirty="0"/>
            </a:p>
          </p:txBody>
        </p:sp>
      </p:grpSp>
      <p:pic>
        <p:nvPicPr>
          <p:cNvPr id="10" name="Picture 2" descr="Résultat de recherche d'images pour &quot;réseau&quot;"/>
          <p:cNvPicPr>
            <a:picLocks noChangeAspect="1" noChangeArrowheads="1"/>
          </p:cNvPicPr>
          <p:nvPr/>
        </p:nvPicPr>
        <p:blipFill>
          <a:blip r:embed="rId11" cstate="print"/>
          <a:srcRect/>
          <a:stretch>
            <a:fillRect/>
          </a:stretch>
        </p:blipFill>
        <p:spPr bwMode="auto">
          <a:xfrm>
            <a:off x="10249367" y="5492466"/>
            <a:ext cx="1751666" cy="1254960"/>
          </a:xfrm>
          <a:prstGeom prst="rect">
            <a:avLst/>
          </a:prstGeom>
          <a:noFill/>
        </p:spPr>
      </p:pic>
      <p:sp>
        <p:nvSpPr>
          <p:cNvPr id="14" name="Title 1"/>
          <p:cNvSpPr>
            <a:spLocks noGrp="1"/>
          </p:cNvSpPr>
          <p:nvPr>
            <p:ph type="ctrTitle"/>
          </p:nvPr>
        </p:nvSpPr>
        <p:spPr>
          <a:xfrm>
            <a:off x="762000" y="15240"/>
            <a:ext cx="10363200" cy="899160"/>
          </a:xfrm>
        </p:spPr>
        <p:txBody>
          <a:bodyPr>
            <a:normAutofit fontScale="90000"/>
          </a:bodyPr>
          <a:lstStyle/>
          <a:p>
            <a:pPr>
              <a:lnSpc>
                <a:spcPct val="100000"/>
              </a:lnSpc>
              <a:spcBef>
                <a:spcPts val="0"/>
              </a:spcBef>
            </a:pPr>
            <a:r>
              <a:rPr lang="fr-FR" sz="3600" b="1" dirty="0" smtClean="0">
                <a:solidFill>
                  <a:srgbClr val="C00000"/>
                </a:solidFill>
              </a:rPr>
              <a:t>Pour un enseignement inclusif</a:t>
            </a:r>
            <a:br>
              <a:rPr lang="fr-FR" sz="3600" b="1" dirty="0" smtClean="0">
                <a:solidFill>
                  <a:srgbClr val="C00000"/>
                </a:solidFill>
              </a:rPr>
            </a:br>
            <a:r>
              <a:rPr lang="fr-FR" sz="3100" b="1" dirty="0">
                <a:solidFill>
                  <a:srgbClr val="0070C0"/>
                </a:solidFill>
              </a:rPr>
              <a:t>P</a:t>
            </a:r>
            <a:r>
              <a:rPr lang="fr-FR" sz="3100" b="1" dirty="0" smtClean="0">
                <a:solidFill>
                  <a:srgbClr val="0070C0"/>
                </a:solidFill>
              </a:rPr>
              <a:t>istes </a:t>
            </a:r>
            <a:r>
              <a:rPr lang="fr-FR" sz="3100" b="1" dirty="0">
                <a:solidFill>
                  <a:srgbClr val="0070C0"/>
                </a:solidFill>
              </a:rPr>
              <a:t>d’action </a:t>
            </a:r>
            <a:r>
              <a:rPr lang="fr-FR" sz="3100" b="1" dirty="0" smtClean="0">
                <a:solidFill>
                  <a:srgbClr val="0070C0"/>
                </a:solidFill>
              </a:rPr>
              <a:t>à différents échelles</a:t>
            </a:r>
            <a:endParaRPr lang="en-GB" sz="31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
            <a:ext cx="10363200" cy="670560"/>
          </a:xfrm>
        </p:spPr>
        <p:txBody>
          <a:bodyPr>
            <a:normAutofit/>
          </a:bodyPr>
          <a:lstStyle/>
          <a:p>
            <a:pPr>
              <a:lnSpc>
                <a:spcPct val="100000"/>
              </a:lnSpc>
              <a:spcBef>
                <a:spcPts val="0"/>
              </a:spcBef>
            </a:pPr>
            <a:r>
              <a:rPr lang="fr-FR" sz="3600" b="1" dirty="0">
                <a:solidFill>
                  <a:srgbClr val="C00000"/>
                </a:solidFill>
              </a:rPr>
              <a:t>Pistes d’action </a:t>
            </a:r>
            <a:r>
              <a:rPr lang="fr-FR" sz="3600" b="1">
                <a:solidFill>
                  <a:srgbClr val="C00000"/>
                </a:solidFill>
              </a:rPr>
              <a:t>pour </a:t>
            </a:r>
            <a:r>
              <a:rPr lang="fr-FR" sz="3600" b="1" smtClean="0">
                <a:solidFill>
                  <a:srgbClr val="C00000"/>
                </a:solidFill>
              </a:rPr>
              <a:t>l’UCA ?</a:t>
            </a:r>
            <a:endParaRPr lang="en-GB" sz="3600" b="1" dirty="0">
              <a:solidFill>
                <a:srgbClr val="C00000"/>
              </a:solidFill>
            </a:endParaRPr>
          </a:p>
        </p:txBody>
      </p:sp>
      <p:sp>
        <p:nvSpPr>
          <p:cNvPr id="6" name="Subtitle 2"/>
          <p:cNvSpPr txBox="1">
            <a:spLocks/>
          </p:cNvSpPr>
          <p:nvPr/>
        </p:nvSpPr>
        <p:spPr>
          <a:xfrm>
            <a:off x="40640" y="1828800"/>
            <a:ext cx="11785600" cy="152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spcBef>
                <a:spcPts val="0"/>
              </a:spcBef>
            </a:pPr>
            <a:endParaRPr lang="fr-FR" sz="1600" dirty="0"/>
          </a:p>
        </p:txBody>
      </p:sp>
      <p:graphicFrame>
        <p:nvGraphicFramePr>
          <p:cNvPr id="15" name="Diagramme 14"/>
          <p:cNvGraphicFramePr/>
          <p:nvPr>
            <p:extLst>
              <p:ext uri="{D42A27DB-BD31-4B8C-83A1-F6EECF244321}">
                <p14:modId xmlns:p14="http://schemas.microsoft.com/office/powerpoint/2010/main" val="2599029360"/>
              </p:ext>
            </p:extLst>
          </p:nvPr>
        </p:nvGraphicFramePr>
        <p:xfrm>
          <a:off x="1574797" y="980922"/>
          <a:ext cx="9855200" cy="5380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48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800738" y="910545"/>
            <a:ext cx="8128000" cy="5532209"/>
            <a:chOff x="558800" y="783166"/>
            <a:chExt cx="8128000" cy="5532209"/>
          </a:xfrm>
        </p:grpSpPr>
        <p:graphicFrame>
          <p:nvGraphicFramePr>
            <p:cNvPr id="6" name="Diagramme 5"/>
            <p:cNvGraphicFramePr/>
            <p:nvPr>
              <p:extLst>
                <p:ext uri="{D42A27DB-BD31-4B8C-83A1-F6EECF244321}">
                  <p14:modId xmlns:p14="http://schemas.microsoft.com/office/powerpoint/2010/main" val="1794314160"/>
                </p:ext>
              </p:extLst>
            </p:nvPr>
          </p:nvGraphicFramePr>
          <p:xfrm>
            <a:off x="558800" y="7831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560934" y="5842169"/>
              <a:ext cx="8113166" cy="473206"/>
            </a:xfrm>
            <a:prstGeom prst="rect">
              <a:avLst/>
            </a:prstGeom>
            <a:solidFill>
              <a:srgbClr val="3366CC"/>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just">
                <a:lnSpc>
                  <a:spcPct val="150000"/>
                </a:lnSpc>
              </a:pPr>
              <a:r>
                <a:rPr lang="fr-FR" b="1" dirty="0">
                  <a:solidFill>
                    <a:srgbClr val="FFFF00"/>
                  </a:solidFill>
                  <a:latin typeface="Andalus" panose="02020603050405020304" pitchFamily="18" charset="-78"/>
                  <a:cs typeface="Andalus" panose="02020603050405020304" pitchFamily="18" charset="-78"/>
                </a:rPr>
                <a:t>Dans le cadre de la RSU, agir au service de ses partenaires dans la région.  </a:t>
              </a:r>
              <a:endParaRPr lang="en-US" b="1" dirty="0">
                <a:solidFill>
                  <a:srgbClr val="FFFF00"/>
                </a:solidFill>
                <a:latin typeface="Andalus" panose="02020603050405020304" pitchFamily="18" charset="-78"/>
                <a:cs typeface="Andalus" panose="02020603050405020304" pitchFamily="18" charset="-78"/>
              </a:endParaRPr>
            </a:p>
          </p:txBody>
        </p:sp>
      </p:grpSp>
      <p:sp>
        <p:nvSpPr>
          <p:cNvPr id="9" name="Rectangle 8"/>
          <p:cNvSpPr/>
          <p:nvPr/>
        </p:nvSpPr>
        <p:spPr>
          <a:xfrm>
            <a:off x="1028700" y="178584"/>
            <a:ext cx="7639049" cy="461665"/>
          </a:xfrm>
          <a:prstGeom prst="rect">
            <a:avLst/>
          </a:prstGeom>
          <a:solidFill>
            <a:schemeClr val="bg1">
              <a:lumMod val="95000"/>
            </a:schemeClr>
          </a:solidFill>
        </p:spPr>
        <p:txBody>
          <a:bodyPr wrap="square">
            <a:spAutoFit/>
          </a:bodyPr>
          <a:lstStyle/>
          <a:p>
            <a:pPr algn="ctr"/>
            <a:r>
              <a:rPr lang="fr-CA" sz="2400" b="1" dirty="0">
                <a:solidFill>
                  <a:schemeClr val="accent2">
                    <a:lumMod val="75000"/>
                  </a:schemeClr>
                </a:solidFill>
                <a:latin typeface="Andalus" panose="02020603050405020304" pitchFamily="18" charset="-78"/>
                <a:cs typeface="Andalus" panose="02020603050405020304" pitchFamily="18" charset="-78"/>
              </a:rPr>
              <a:t>Mise en </a:t>
            </a:r>
            <a:r>
              <a:rPr lang="fr-CA" sz="2400" b="1" dirty="0" smtClean="0">
                <a:solidFill>
                  <a:schemeClr val="accent2">
                    <a:lumMod val="75000"/>
                  </a:schemeClr>
                </a:solidFill>
                <a:latin typeface="Andalus" panose="02020603050405020304" pitchFamily="18" charset="-78"/>
                <a:cs typeface="Andalus" panose="02020603050405020304" pitchFamily="18" charset="-78"/>
              </a:rPr>
              <a:t>place CEIRS-UCA Validé par le CU en Mai 2019</a:t>
            </a:r>
            <a:endParaRPr lang="fr-FR" sz="2400" b="1" dirty="0">
              <a:solidFill>
                <a:schemeClr val="accent2">
                  <a:lumMod val="75000"/>
                </a:schemeClr>
              </a:solidFill>
              <a:latin typeface="Andalus" panose="02020603050405020304" pitchFamily="18" charset="-78"/>
              <a:cs typeface="Andalus" panose="02020603050405020304" pitchFamily="18" charset="-78"/>
            </a:endParaRPr>
          </a:p>
        </p:txBody>
      </p:sp>
      <p:sp>
        <p:nvSpPr>
          <p:cNvPr id="10" name="Rectangle 9"/>
          <p:cNvSpPr/>
          <p:nvPr/>
        </p:nvSpPr>
        <p:spPr>
          <a:xfrm>
            <a:off x="9243785" y="4855480"/>
            <a:ext cx="2882900" cy="1754326"/>
          </a:xfrm>
          <a:prstGeom prst="rect">
            <a:avLst/>
          </a:prstGeom>
        </p:spPr>
        <p:txBody>
          <a:bodyPr wrap="square">
            <a:spAutoFit/>
          </a:bodyPr>
          <a:lstStyle/>
          <a:p>
            <a:pPr lvl="0" indent="358775">
              <a:lnSpc>
                <a:spcPct val="150000"/>
              </a:lnSpc>
            </a:pPr>
            <a:r>
              <a:rPr lang="fr-FR" b="1" dirty="0">
                <a:solidFill>
                  <a:schemeClr val="accent2">
                    <a:lumMod val="75000"/>
                  </a:schemeClr>
                </a:solidFill>
                <a:latin typeface="Andalus" panose="02020603050405020304" pitchFamily="18" charset="-78"/>
                <a:cs typeface="Andalus" panose="02020603050405020304" pitchFamily="18" charset="-78"/>
              </a:rPr>
              <a:t>Nombreuses activités d’accompagnement sont structurées  sous forme d’axe d’action thématique.</a:t>
            </a:r>
            <a:endParaRPr lang="en-US" b="1" dirty="0">
              <a:solidFill>
                <a:schemeClr val="accent2">
                  <a:lumMod val="75000"/>
                </a:schemeClr>
              </a:solidFill>
              <a:latin typeface="Andalus" panose="02020603050405020304" pitchFamily="18" charset="-78"/>
              <a:cs typeface="Andalus" panose="02020603050405020304" pitchFamily="18" charset="-78"/>
            </a:endParaRPr>
          </a:p>
        </p:txBody>
      </p:sp>
      <p:sp>
        <p:nvSpPr>
          <p:cNvPr id="11" name="Flèche courbée vers le bas 10"/>
          <p:cNvSpPr/>
          <p:nvPr/>
        </p:nvSpPr>
        <p:spPr>
          <a:xfrm rot="570455">
            <a:off x="8965524" y="3887036"/>
            <a:ext cx="2318062" cy="791963"/>
          </a:xfrm>
          <a:prstGeom prst="curvedDownArrow">
            <a:avLst>
              <a:gd name="adj1" fmla="val 9407"/>
              <a:gd name="adj2" fmla="val 47120"/>
              <a:gd name="adj3" fmla="val 22143"/>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Diagramme 31"/>
          <p:cNvGraphicFramePr/>
          <p:nvPr>
            <p:extLst>
              <p:ext uri="{D42A27DB-BD31-4B8C-83A1-F6EECF244321}">
                <p14:modId xmlns:p14="http://schemas.microsoft.com/office/powerpoint/2010/main" val="4294192053"/>
              </p:ext>
            </p:extLst>
          </p:nvPr>
        </p:nvGraphicFramePr>
        <p:xfrm>
          <a:off x="2558126" y="589189"/>
          <a:ext cx="7905772" cy="5744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e 13"/>
          <p:cNvGrpSpPr/>
          <p:nvPr/>
        </p:nvGrpSpPr>
        <p:grpSpPr>
          <a:xfrm>
            <a:off x="587828" y="0"/>
            <a:ext cx="2952205" cy="948268"/>
            <a:chOff x="2714613" y="239616"/>
            <a:chExt cx="5045040" cy="1189121"/>
          </a:xfrm>
        </p:grpSpPr>
        <p:pic>
          <p:nvPicPr>
            <p:cNvPr id="4" name="Image 3" descr="logo.jpg"/>
            <p:cNvPicPr>
              <a:picLocks noChangeAspect="1"/>
            </p:cNvPicPr>
            <p:nvPr/>
          </p:nvPicPr>
          <p:blipFill>
            <a:blip r:embed="rId8"/>
            <a:srcRect t="10475" b="16200"/>
            <a:stretch>
              <a:fillRect/>
            </a:stretch>
          </p:blipFill>
          <p:spPr>
            <a:xfrm>
              <a:off x="4104000" y="285728"/>
              <a:ext cx="3655653" cy="1008000"/>
            </a:xfrm>
            <a:prstGeom prst="rect">
              <a:avLst/>
            </a:prstGeom>
          </p:spPr>
        </p:pic>
        <p:grpSp>
          <p:nvGrpSpPr>
            <p:cNvPr id="5" name="Groupe 4"/>
            <p:cNvGrpSpPr/>
            <p:nvPr/>
          </p:nvGrpSpPr>
          <p:grpSpPr>
            <a:xfrm>
              <a:off x="2714613" y="239616"/>
              <a:ext cx="1389964" cy="1189121"/>
              <a:chOff x="1139648" y="1571612"/>
              <a:chExt cx="684189" cy="877889"/>
            </a:xfrm>
          </p:grpSpPr>
          <p:pic>
            <p:nvPicPr>
              <p:cNvPr id="6" name="Image 5" descr="https://www.uca.ma/public/files/images/site-1-2525ed2b2ad29dfbbe242515dda9cf43-2143650689.png"/>
              <p:cNvPicPr>
                <a:picLocks noChangeArrowheads="1"/>
              </p:cNvPicPr>
              <p:nvPr/>
            </p:nvPicPr>
            <p:blipFill>
              <a:blip r:embed="rId9" cstate="print"/>
              <a:srcRect/>
              <a:stretch>
                <a:fillRect/>
              </a:stretch>
            </p:blipFill>
            <p:spPr bwMode="auto">
              <a:xfrm>
                <a:off x="1139648" y="1605656"/>
                <a:ext cx="597793" cy="843845"/>
              </a:xfrm>
              <a:prstGeom prst="rect">
                <a:avLst/>
              </a:prstGeom>
              <a:noFill/>
              <a:ln w="9525">
                <a:noFill/>
                <a:miter lim="800000"/>
                <a:headEnd/>
                <a:tailEnd/>
              </a:ln>
            </p:spPr>
          </p:pic>
          <p:cxnSp>
            <p:nvCxnSpPr>
              <p:cNvPr id="7" name="Connecteur droit 6"/>
              <p:cNvCxnSpPr/>
              <p:nvPr/>
            </p:nvCxnSpPr>
            <p:spPr>
              <a:xfrm rot="5400000">
                <a:off x="1394812" y="1999049"/>
                <a:ext cx="856462" cy="1588"/>
              </a:xfrm>
              <a:prstGeom prst="line">
                <a:avLst/>
              </a:prstGeom>
              <a:ln w="19050">
                <a:solidFill>
                  <a:srgbClr val="005A9E"/>
                </a:solidFill>
              </a:ln>
            </p:spPr>
            <p:style>
              <a:lnRef idx="1">
                <a:schemeClr val="accent1"/>
              </a:lnRef>
              <a:fillRef idx="0">
                <a:schemeClr val="accent1"/>
              </a:fillRef>
              <a:effectRef idx="0">
                <a:schemeClr val="accent1"/>
              </a:effectRef>
              <a:fontRef idx="minor">
                <a:schemeClr val="tx1"/>
              </a:fontRef>
            </p:style>
          </p:cxnSp>
        </p:grpSp>
      </p:grpSp>
      <p:sp>
        <p:nvSpPr>
          <p:cNvPr id="2" name="Rectangle 1"/>
          <p:cNvSpPr/>
          <p:nvPr/>
        </p:nvSpPr>
        <p:spPr>
          <a:xfrm>
            <a:off x="2028825" y="6148685"/>
            <a:ext cx="9277350" cy="646331"/>
          </a:xfrm>
          <a:prstGeom prst="rect">
            <a:avLst/>
          </a:prstGeom>
        </p:spPr>
        <p:txBody>
          <a:bodyPr wrap="square">
            <a:spAutoFit/>
          </a:bodyPr>
          <a:lstStyle/>
          <a:p>
            <a:pPr lvl="0" algn="ctr"/>
            <a:r>
              <a:rPr lang="fr-FR" b="1" dirty="0" smtClean="0">
                <a:solidFill>
                  <a:srgbClr val="0070C0"/>
                </a:solidFill>
              </a:rPr>
              <a:t>Des Services et des Cellules focales désignées </a:t>
            </a:r>
            <a:r>
              <a:rPr lang="fr-FR" b="1" dirty="0">
                <a:solidFill>
                  <a:srgbClr val="0070C0"/>
                </a:solidFill>
              </a:rPr>
              <a:t>par le chef d’établissement au niveau </a:t>
            </a:r>
            <a:r>
              <a:rPr lang="fr-FR" b="1" dirty="0" smtClean="0">
                <a:solidFill>
                  <a:srgbClr val="0070C0"/>
                </a:solidFill>
              </a:rPr>
              <a:t>des 15 établissements UCA  au service de tous les étudiant.es en situation de Vulnérabilité</a:t>
            </a:r>
            <a:endParaRPr lang="fr-FR"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ntégration FLAM.jpg"/>
          <p:cNvPicPr>
            <a:picLocks noChangeAspect="1"/>
          </p:cNvPicPr>
          <p:nvPr/>
        </p:nvPicPr>
        <p:blipFill>
          <a:blip r:embed="rId2"/>
          <a:srcRect t="16405"/>
          <a:stretch>
            <a:fillRect/>
          </a:stretch>
        </p:blipFill>
        <p:spPr>
          <a:xfrm>
            <a:off x="0" y="410760"/>
            <a:ext cx="3218937" cy="2690855"/>
          </a:xfrm>
          <a:prstGeom prst="rect">
            <a:avLst/>
          </a:prstGeom>
        </p:spPr>
      </p:pic>
      <p:pic>
        <p:nvPicPr>
          <p:cNvPr id="14" name="Image 13">
            <a:extLst>
              <a:ext uri="{FF2B5EF4-FFF2-40B4-BE49-F238E27FC236}">
                <a16:creationId xmlns="" xmlns:a16="http://schemas.microsoft.com/office/drawing/2014/main" id="{FB778089-3976-4CF1-9F0E-F013917319D3}"/>
              </a:ext>
            </a:extLst>
          </p:cNvPr>
          <p:cNvPicPr/>
          <p:nvPr/>
        </p:nvPicPr>
        <p:blipFill>
          <a:blip r:embed="rId3"/>
          <a:stretch>
            <a:fillRect/>
          </a:stretch>
        </p:blipFill>
        <p:spPr>
          <a:xfrm>
            <a:off x="8991557" y="387746"/>
            <a:ext cx="3200443" cy="2668962"/>
          </a:xfrm>
          <a:prstGeom prst="rect">
            <a:avLst/>
          </a:prstGeom>
        </p:spPr>
      </p:pic>
      <p:sp>
        <p:nvSpPr>
          <p:cNvPr id="15" name="Rectangle 14"/>
          <p:cNvSpPr/>
          <p:nvPr/>
        </p:nvSpPr>
        <p:spPr>
          <a:xfrm>
            <a:off x="3241736" y="1134080"/>
            <a:ext cx="5876138" cy="2092881"/>
          </a:xfrm>
          <a:prstGeom prst="rect">
            <a:avLst/>
          </a:prstGeom>
        </p:spPr>
        <p:txBody>
          <a:bodyPr wrap="square">
            <a:spAutoFit/>
          </a:bodyPr>
          <a:lstStyle/>
          <a:p>
            <a:pPr marL="174625" indent="184150">
              <a:spcBef>
                <a:spcPts val="600"/>
              </a:spcBef>
              <a:spcAft>
                <a:spcPts val="600"/>
              </a:spcAft>
              <a:buFont typeface="Wingdings" pitchFamily="2" charset="2"/>
              <a:buChar char="Ø"/>
            </a:pPr>
            <a:r>
              <a:rPr lang="fr-FR" b="1" dirty="0">
                <a:solidFill>
                  <a:srgbClr val="0070C0"/>
                </a:solidFill>
                <a:ea typeface="Times New Roman"/>
                <a:cs typeface="Arial"/>
              </a:rPr>
              <a:t> Mobilisation </a:t>
            </a:r>
            <a:r>
              <a:rPr lang="fr-FR" b="1" dirty="0">
                <a:solidFill>
                  <a:srgbClr val="0070C0"/>
                </a:solidFill>
                <a:ea typeface="Calibri"/>
                <a:cs typeface="Calibri"/>
              </a:rPr>
              <a:t>des membres </a:t>
            </a:r>
            <a:r>
              <a:rPr lang="fr-FR" b="1" dirty="0">
                <a:solidFill>
                  <a:srgbClr val="0070C0"/>
                </a:solidFill>
                <a:ea typeface="Times New Roman"/>
                <a:cs typeface="Arial"/>
              </a:rPr>
              <a:t>des cellules focales du CEIRS au niveau de chaque établissement pour l’accueil et l’orientation des étudiant.es en situation de vulnérabilité (période sept-</a:t>
            </a:r>
            <a:r>
              <a:rPr lang="fr-FR" b="1" dirty="0" err="1">
                <a:solidFill>
                  <a:srgbClr val="0070C0"/>
                </a:solidFill>
                <a:ea typeface="Times New Roman"/>
                <a:cs typeface="Arial"/>
              </a:rPr>
              <a:t>oct</a:t>
            </a:r>
            <a:r>
              <a:rPr lang="fr-FR" b="1" dirty="0">
                <a:solidFill>
                  <a:srgbClr val="0070C0"/>
                </a:solidFill>
                <a:ea typeface="Times New Roman"/>
                <a:cs typeface="Arial"/>
              </a:rPr>
              <a:t>, </a:t>
            </a:r>
            <a:r>
              <a:rPr lang="fr-FR" b="1" dirty="0">
                <a:solidFill>
                  <a:srgbClr val="0070C0"/>
                </a:solidFill>
                <a:ea typeface="Times New Roman"/>
                <a:cs typeface="Calibri"/>
              </a:rPr>
              <a:t>lors de la semaine d’intégration </a:t>
            </a:r>
            <a:r>
              <a:rPr lang="fr-FR" b="1" dirty="0">
                <a:solidFill>
                  <a:srgbClr val="0070C0"/>
                </a:solidFill>
                <a:ea typeface="Times New Roman"/>
                <a:cs typeface="Arial"/>
              </a:rPr>
              <a:t>).</a:t>
            </a:r>
            <a:r>
              <a:rPr lang="fr-FR" b="1" dirty="0">
                <a:solidFill>
                  <a:srgbClr val="0070C0"/>
                </a:solidFill>
                <a:ea typeface="Times New Roman"/>
                <a:cs typeface="Calibri"/>
              </a:rPr>
              <a:t> </a:t>
            </a:r>
            <a:endParaRPr lang="fr-FR" b="1" dirty="0">
              <a:solidFill>
                <a:srgbClr val="0070C0"/>
              </a:solidFill>
              <a:ea typeface="Times New Roman"/>
              <a:cs typeface="Arial"/>
            </a:endParaRPr>
          </a:p>
          <a:p>
            <a:pPr marL="174625" indent="184150">
              <a:spcBef>
                <a:spcPts val="600"/>
              </a:spcBef>
              <a:spcAft>
                <a:spcPts val="600"/>
              </a:spcAft>
              <a:buFont typeface="Wingdings" pitchFamily="2" charset="2"/>
              <a:buChar char="Ø"/>
            </a:pPr>
            <a:r>
              <a:rPr lang="fr-FR" b="1" dirty="0">
                <a:solidFill>
                  <a:srgbClr val="0070C0"/>
                </a:solidFill>
                <a:ea typeface="Times New Roman"/>
                <a:cs typeface="Calibri"/>
              </a:rPr>
              <a:t>Conduite des actions de sensibilisation </a:t>
            </a:r>
          </a:p>
          <a:p>
            <a:pPr marL="174625" indent="184150">
              <a:spcBef>
                <a:spcPts val="600"/>
              </a:spcBef>
              <a:spcAft>
                <a:spcPts val="600"/>
              </a:spcAft>
              <a:buFont typeface="Wingdings" pitchFamily="2" charset="2"/>
              <a:buChar char="Ø"/>
            </a:pPr>
            <a:r>
              <a:rPr lang="fr-FR" sz="2000" b="1" dirty="0">
                <a:solidFill>
                  <a:srgbClr val="0070C0"/>
                </a:solidFill>
                <a:ea typeface="Times New Roman"/>
                <a:cs typeface="Calibri"/>
              </a:rPr>
              <a:t>Partage d’expérience (</a:t>
            </a:r>
            <a:r>
              <a:rPr lang="fr-FR" sz="2000" b="1" dirty="0" err="1">
                <a:solidFill>
                  <a:srgbClr val="0070C0"/>
                </a:solidFill>
                <a:ea typeface="Times New Roman"/>
                <a:cs typeface="Calibri"/>
              </a:rPr>
              <a:t>UdM</a:t>
            </a:r>
            <a:r>
              <a:rPr lang="fr-FR" sz="2000" b="1" dirty="0">
                <a:solidFill>
                  <a:srgbClr val="0070C0"/>
                </a:solidFill>
                <a:ea typeface="Times New Roman"/>
                <a:cs typeface="Calibri"/>
              </a:rPr>
              <a:t>   ++ ..)</a:t>
            </a:r>
            <a:endParaRPr lang="fr-FR" sz="2000" b="1" dirty="0">
              <a:solidFill>
                <a:srgbClr val="0070C0"/>
              </a:solidFill>
              <a:ea typeface="Times New Roman"/>
              <a:cs typeface="Arial"/>
            </a:endParaRPr>
          </a:p>
        </p:txBody>
      </p:sp>
      <p:pic>
        <p:nvPicPr>
          <p:cNvPr id="16" name="Image 9">
            <a:extLst>
              <a:ext uri="{FF2B5EF4-FFF2-40B4-BE49-F238E27FC236}">
                <a16:creationId xmlns="" xmlns:a16="http://schemas.microsoft.com/office/drawing/2014/main" id="{CB63F897-8CF1-4F35-B8F2-948038B549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7244" y="3998001"/>
            <a:ext cx="2984756" cy="2350548"/>
          </a:xfrm>
          <a:prstGeom prst="rect">
            <a:avLst/>
          </a:prstGeom>
        </p:spPr>
      </p:pic>
      <p:sp>
        <p:nvSpPr>
          <p:cNvPr id="17" name="Rectangle 16"/>
          <p:cNvSpPr/>
          <p:nvPr/>
        </p:nvSpPr>
        <p:spPr>
          <a:xfrm>
            <a:off x="0" y="1"/>
            <a:ext cx="12230637" cy="434734"/>
          </a:xfrm>
          <a:prstGeom prst="rect">
            <a:avLst/>
          </a:prstGeom>
          <a:solidFill>
            <a:schemeClr val="accent5"/>
          </a:solidFill>
        </p:spPr>
        <p:txBody>
          <a:bodyPr wrap="square">
            <a:spAutoFit/>
          </a:bodyPr>
          <a:lstStyle/>
          <a:p>
            <a:pPr marL="266700" indent="-266700" algn="ctr">
              <a:lnSpc>
                <a:spcPct val="115000"/>
              </a:lnSpc>
              <a:spcAft>
                <a:spcPts val="1000"/>
              </a:spcAft>
              <a:buClr>
                <a:srgbClr val="00B050"/>
              </a:buClr>
              <a:tabLst>
                <a:tab pos="-228600" algn="l"/>
              </a:tabLst>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1-	ACCUEIL, ORIENTATION ET SENSIBILISATION</a:t>
            </a:r>
          </a:p>
        </p:txBody>
      </p:sp>
      <p:sp>
        <p:nvSpPr>
          <p:cNvPr id="18" name="Rectangle 17"/>
          <p:cNvSpPr/>
          <p:nvPr/>
        </p:nvSpPr>
        <p:spPr>
          <a:xfrm>
            <a:off x="3217817" y="3408489"/>
            <a:ext cx="8974183" cy="392159"/>
          </a:xfrm>
          <a:prstGeom prst="rect">
            <a:avLst/>
          </a:prstGeom>
          <a:solidFill>
            <a:schemeClr val="accent5"/>
          </a:solidFill>
        </p:spPr>
        <p:txBody>
          <a:bodyPr wrap="square">
            <a:spAutoFit/>
          </a:bodyPr>
          <a:lstStyle/>
          <a:p>
            <a:pPr marL="266700" indent="-266700" algn="ctr">
              <a:lnSpc>
                <a:spcPct val="115000"/>
              </a:lnSpc>
              <a:spcAft>
                <a:spcPts val="1000"/>
              </a:spcAft>
              <a:buClr>
                <a:srgbClr val="00B050"/>
              </a:buClr>
              <a:tabLst>
                <a:tab pos="-228600" algn="l"/>
              </a:tabLst>
            </a:pPr>
            <a:r>
              <a:rPr lang="fr-FR" b="1" dirty="0">
                <a:solidFill>
                  <a:schemeClr val="bg1"/>
                </a:solidFill>
                <a:effectLst>
                  <a:outerShdw blurRad="38100" dist="38100" dir="2700000" algn="tl">
                    <a:srgbClr val="000000">
                      <a:alpha val="43137"/>
                    </a:srgbClr>
                  </a:outerShdw>
                </a:effectLst>
                <a:ea typeface="Times New Roman"/>
                <a:cs typeface="Calibri"/>
              </a:rPr>
              <a:t>Les actions de sensibilisation menées à l’extérieur de l’université</a:t>
            </a:r>
          </a:p>
        </p:txBody>
      </p:sp>
      <p:sp>
        <p:nvSpPr>
          <p:cNvPr id="19" name="Rectangle 18"/>
          <p:cNvSpPr/>
          <p:nvPr/>
        </p:nvSpPr>
        <p:spPr>
          <a:xfrm>
            <a:off x="3278777" y="4226842"/>
            <a:ext cx="5852160" cy="2339102"/>
          </a:xfrm>
          <a:prstGeom prst="rect">
            <a:avLst/>
          </a:prstGeom>
        </p:spPr>
        <p:txBody>
          <a:bodyPr wrap="square">
            <a:spAutoFit/>
          </a:bodyPr>
          <a:lstStyle/>
          <a:p>
            <a:pPr marL="174625" lvl="0" indent="184150" fontAlgn="base">
              <a:spcBef>
                <a:spcPts val="600"/>
              </a:spcBef>
              <a:spcAft>
                <a:spcPts val="600"/>
              </a:spcAft>
              <a:buFont typeface="Wingdings" pitchFamily="2" charset="2"/>
              <a:buChar char="Ø"/>
            </a:pPr>
            <a:r>
              <a:rPr lang="fr-FR" b="1" dirty="0">
                <a:solidFill>
                  <a:srgbClr val="0070C0"/>
                </a:solidFill>
                <a:ea typeface="Times New Roman"/>
                <a:cs typeface="Arial"/>
              </a:rPr>
              <a:t>Reportage TV , Organisation d</a:t>
            </a:r>
            <a:r>
              <a:rPr lang="fr-MA" b="1" dirty="0">
                <a:solidFill>
                  <a:srgbClr val="0070C0"/>
                </a:solidFill>
                <a:ea typeface="Times New Roman"/>
                <a:cs typeface="Arial"/>
              </a:rPr>
              <a:t>e conférence ,</a:t>
            </a:r>
            <a:r>
              <a:rPr lang="fr-FR" b="1" dirty="0">
                <a:solidFill>
                  <a:srgbClr val="0070C0"/>
                </a:solidFill>
                <a:ea typeface="Times New Roman"/>
                <a:cs typeface="Arial"/>
              </a:rPr>
              <a:t> </a:t>
            </a:r>
            <a:r>
              <a:rPr lang="fr-FR" b="1" dirty="0" err="1">
                <a:solidFill>
                  <a:srgbClr val="0070C0"/>
                </a:solidFill>
                <a:ea typeface="Times New Roman"/>
                <a:cs typeface="Arial"/>
              </a:rPr>
              <a:t>webinaires</a:t>
            </a:r>
            <a:r>
              <a:rPr lang="fr-FR" b="1" dirty="0">
                <a:solidFill>
                  <a:srgbClr val="0070C0"/>
                </a:solidFill>
                <a:ea typeface="Times New Roman"/>
                <a:cs typeface="Arial"/>
              </a:rPr>
              <a:t> sur le Genre, l’impact de la crise sanitaire covid-19 et la sante mentale des étudiants, ESH..</a:t>
            </a:r>
          </a:p>
          <a:p>
            <a:pPr marL="174625" lvl="0" indent="184150" fontAlgn="base">
              <a:spcBef>
                <a:spcPts val="600"/>
              </a:spcBef>
              <a:spcAft>
                <a:spcPts val="600"/>
              </a:spcAft>
              <a:buFont typeface="Wingdings" pitchFamily="2" charset="2"/>
              <a:buChar char="Ø"/>
            </a:pPr>
            <a:r>
              <a:rPr lang="fr-MA" b="1" dirty="0">
                <a:solidFill>
                  <a:srgbClr val="0070C0"/>
                </a:solidFill>
                <a:ea typeface="Times New Roman"/>
                <a:cs typeface="Arial"/>
              </a:rPr>
              <a:t>Publication de capsules vidéo sur les réseaux sociaux sur ses différentes activités</a:t>
            </a:r>
            <a:endParaRPr lang="fr-FR" b="1" dirty="0">
              <a:solidFill>
                <a:srgbClr val="0070C0"/>
              </a:solidFill>
              <a:ea typeface="Times New Roman"/>
              <a:cs typeface="Arial"/>
            </a:endParaRPr>
          </a:p>
          <a:p>
            <a:pPr marL="174625" indent="184150">
              <a:spcBef>
                <a:spcPts val="600"/>
              </a:spcBef>
              <a:spcAft>
                <a:spcPts val="600"/>
              </a:spcAft>
              <a:buFont typeface="Wingdings" pitchFamily="2" charset="2"/>
              <a:buChar char="Ø"/>
            </a:pPr>
            <a:r>
              <a:rPr lang="fr-FR" b="1" dirty="0">
                <a:solidFill>
                  <a:srgbClr val="0070C0"/>
                </a:solidFill>
                <a:ea typeface="Times New Roman"/>
                <a:cs typeface="Arial"/>
              </a:rPr>
              <a:t>Publication des articles de presse au sujet de l’opération du don du sang</a:t>
            </a:r>
          </a:p>
        </p:txBody>
      </p:sp>
      <p:pic>
        <p:nvPicPr>
          <p:cNvPr id="20" name="Image 19">
            <a:extLst>
              <a:ext uri="{FF2B5EF4-FFF2-40B4-BE49-F238E27FC236}">
                <a16:creationId xmlns="" xmlns:a16="http://schemas.microsoft.com/office/drawing/2014/main" id="{0A789DE0-ECB3-4E74-AF4D-572DD7F590BA}"/>
              </a:ext>
            </a:extLst>
          </p:cNvPr>
          <p:cNvPicPr>
            <a:picLocks noChangeAspect="1"/>
          </p:cNvPicPr>
          <p:nvPr/>
        </p:nvPicPr>
        <p:blipFill>
          <a:blip r:embed="rId5" cstate="print">
            <a:extLst>
              <a:ext uri="{28A0092B-C50C-407E-A947-70E740481C1C}">
                <a14:useLocalDpi xmlns:a14="http://schemas.microsoft.com/office/drawing/2010/main" val="0"/>
              </a:ext>
            </a:extLst>
          </a:blip>
          <a:srcRect r="9373"/>
          <a:stretch>
            <a:fillRect/>
          </a:stretch>
        </p:blipFill>
        <p:spPr>
          <a:xfrm>
            <a:off x="0" y="4481480"/>
            <a:ext cx="3123936" cy="2376520"/>
          </a:xfrm>
          <a:prstGeom prst="rect">
            <a:avLst/>
          </a:prstGeom>
        </p:spPr>
      </p:pic>
      <p:pic>
        <p:nvPicPr>
          <p:cNvPr id="9" name="Image 8" descr="Semaine integration.jpg"/>
          <p:cNvPicPr>
            <a:picLocks noChangeAspect="1"/>
          </p:cNvPicPr>
          <p:nvPr/>
        </p:nvPicPr>
        <p:blipFill>
          <a:blip r:embed="rId6"/>
          <a:srcRect l="14353" t="9375" r="2471" b="37500"/>
          <a:stretch>
            <a:fillRect/>
          </a:stretch>
        </p:blipFill>
        <p:spPr>
          <a:xfrm>
            <a:off x="300447" y="2660926"/>
            <a:ext cx="2571769" cy="2342146"/>
          </a:xfrm>
          <a:prstGeom prst="rect">
            <a:avLst/>
          </a:prstGeom>
        </p:spPr>
      </p:pic>
    </p:spTree>
    <p:extLst>
      <p:ext uri="{BB962C8B-B14F-4D97-AF65-F5344CB8AC3E}">
        <p14:creationId xmlns:p14="http://schemas.microsoft.com/office/powerpoint/2010/main" val="2504955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8216"/>
          <a:stretch/>
        </p:blipFill>
        <p:spPr bwMode="auto">
          <a:xfrm>
            <a:off x="676820" y="3540034"/>
            <a:ext cx="3252651" cy="350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srcRect l="1172" t="30324" r="67187" b="11548"/>
          <a:stretch>
            <a:fillRect/>
          </a:stretch>
        </p:blipFill>
        <p:spPr bwMode="auto">
          <a:xfrm>
            <a:off x="26125" y="457646"/>
            <a:ext cx="4441371" cy="3120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0" y="0"/>
            <a:ext cx="12192000" cy="446276"/>
          </a:xfrm>
          <a:prstGeom prst="rect">
            <a:avLst/>
          </a:prstGeom>
          <a:solidFill>
            <a:schemeClr val="accent5"/>
          </a:solidFill>
        </p:spPr>
        <p:txBody>
          <a:bodyPr wrap="square">
            <a:spAutoFit/>
          </a:bodyPr>
          <a:lstStyle/>
          <a:p>
            <a:pPr marL="266700" lvl="0" indent="-266700" algn="ctr">
              <a:lnSpc>
                <a:spcPct val="115000"/>
              </a:lnSpc>
              <a:spcAft>
                <a:spcPts val="1000"/>
              </a:spcAft>
              <a:buClr>
                <a:srgbClr val="00B050"/>
              </a:buClr>
              <a:tabLst>
                <a:tab pos="-228600" algn="l"/>
              </a:tabLst>
            </a:pPr>
            <a:r>
              <a:rPr lang="fr-FR" sz="2000" b="1" dirty="0">
                <a:solidFill>
                  <a:srgbClr val="FFFF00"/>
                </a:solidFill>
                <a:effectLst>
                  <a:outerShdw blurRad="38100" dist="38100" dir="2700000" algn="tl">
                    <a:srgbClr val="000000">
                      <a:alpha val="43137"/>
                    </a:srgbClr>
                  </a:outerShdw>
                </a:effectLst>
                <a:latin typeface="Aharoni" pitchFamily="2" charset="-79"/>
                <a:ea typeface="Times New Roman"/>
                <a:cs typeface="Aharoni" pitchFamily="2" charset="-79"/>
              </a:rPr>
              <a:t>2-	ACCOMPAGNEMENT DES ÉTUDIANT.ES EN SITUATION DE HANDICAP</a:t>
            </a:r>
          </a:p>
        </p:txBody>
      </p:sp>
      <p:sp>
        <p:nvSpPr>
          <p:cNvPr id="7" name="Rectangle 6"/>
          <p:cNvSpPr/>
          <p:nvPr/>
        </p:nvSpPr>
        <p:spPr>
          <a:xfrm>
            <a:off x="4588332" y="433253"/>
            <a:ext cx="7485018" cy="5148845"/>
          </a:xfrm>
          <a:prstGeom prst="rect">
            <a:avLst/>
          </a:prstGeom>
        </p:spPr>
        <p:txBody>
          <a:bodyPr wrap="square">
            <a:spAutoFit/>
          </a:bodyPr>
          <a:lstStyle/>
          <a:p>
            <a:pPr marL="285750" indent="-285750" algn="just">
              <a:lnSpc>
                <a:spcPct val="115000"/>
              </a:lnSpc>
              <a:spcBef>
                <a:spcPts val="1200"/>
              </a:spcBef>
              <a:buFont typeface="Wingdings" pitchFamily="2" charset="2"/>
              <a:buChar char="Ø"/>
              <a:tabLst>
                <a:tab pos="450215" algn="l"/>
              </a:tabLst>
            </a:pPr>
            <a:r>
              <a:rPr lang="fr-FR" b="1" dirty="0">
                <a:solidFill>
                  <a:srgbClr val="00B050"/>
                </a:solidFill>
                <a:cs typeface="Andalus" panose="02020603050405020304" pitchFamily="18" charset="-78"/>
              </a:rPr>
              <a:t>Accueil et orientation des ESH</a:t>
            </a:r>
            <a:r>
              <a:rPr lang="fr-FR" b="1" dirty="0">
                <a:cs typeface="Andalus" panose="02020603050405020304" pitchFamily="18" charset="-78"/>
              </a:rPr>
              <a:t> </a:t>
            </a:r>
            <a:r>
              <a:rPr lang="fr-FR" b="1" dirty="0">
                <a:solidFill>
                  <a:srgbClr val="0070C0"/>
                </a:solidFill>
                <a:cs typeface="Andalus" panose="02020603050405020304" pitchFamily="18" charset="-78"/>
              </a:rPr>
              <a:t>: Participation des membres CF et la sensibilisation aux pratiques inclusives </a:t>
            </a:r>
            <a:r>
              <a:rPr lang="fr-FR" dirty="0">
                <a:solidFill>
                  <a:srgbClr val="0070C0"/>
                </a:solidFill>
                <a:cs typeface="Andalus" panose="02020603050405020304" pitchFamily="18" charset="-78"/>
              </a:rPr>
              <a:t>(Webinaires, Emission Radio..).</a:t>
            </a:r>
          </a:p>
          <a:p>
            <a:pPr marL="285750" indent="-285750" algn="just">
              <a:lnSpc>
                <a:spcPct val="115000"/>
              </a:lnSpc>
              <a:spcBef>
                <a:spcPts val="1200"/>
              </a:spcBef>
              <a:buFont typeface="Wingdings" pitchFamily="2" charset="2"/>
              <a:buChar char="Ø"/>
              <a:tabLst>
                <a:tab pos="450215" algn="l"/>
              </a:tabLst>
              <a:defRPr/>
            </a:pPr>
            <a:r>
              <a:rPr lang="fr-FR" b="1" dirty="0">
                <a:solidFill>
                  <a:srgbClr val="00B050"/>
                </a:solidFill>
                <a:cs typeface="Andalus" panose="02020603050405020304" pitchFamily="18" charset="-78"/>
              </a:rPr>
              <a:t>Accompagnement des ESH lors des examens</a:t>
            </a:r>
            <a:r>
              <a:rPr lang="fr-FR" b="1" dirty="0">
                <a:cs typeface="Andalus" panose="02020603050405020304" pitchFamily="18" charset="-78"/>
              </a:rPr>
              <a:t>: </a:t>
            </a:r>
            <a:r>
              <a:rPr lang="fr-FR" b="1" dirty="0">
                <a:solidFill>
                  <a:srgbClr val="0070C0"/>
                </a:solidFill>
                <a:cs typeface="Andalus" panose="02020603050405020304" pitchFamily="18" charset="-78"/>
              </a:rPr>
              <a:t>en coordination avec les administrations locaux, et en les sensibilisant (aménagement adéquats des locaux,  temps supplémentaire, accompagnateurs..)+ </a:t>
            </a:r>
            <a:r>
              <a:rPr lang="fr-FR" b="1" u="sng" dirty="0">
                <a:solidFill>
                  <a:srgbClr val="0070C0"/>
                </a:solidFill>
                <a:cs typeface="Andalus" panose="02020603050405020304" pitchFamily="18" charset="-78"/>
              </a:rPr>
              <a:t>Coopérative IDMAJ</a:t>
            </a:r>
          </a:p>
          <a:p>
            <a:pPr marL="285750" indent="-285750" algn="just">
              <a:lnSpc>
                <a:spcPct val="115000"/>
              </a:lnSpc>
              <a:spcBef>
                <a:spcPts val="1200"/>
              </a:spcBef>
              <a:buFont typeface="Wingdings" pitchFamily="2" charset="2"/>
              <a:buChar char="Ø"/>
              <a:tabLst>
                <a:tab pos="450215" algn="l"/>
              </a:tabLst>
              <a:defRPr/>
            </a:pPr>
            <a:r>
              <a:rPr lang="fr-FR" b="1" dirty="0">
                <a:solidFill>
                  <a:srgbClr val="00B050"/>
                </a:solidFill>
                <a:cs typeface="Andalus" panose="02020603050405020304" pitchFamily="18" charset="-78"/>
              </a:rPr>
              <a:t>Accompagner l’Université pour assurer l’accessibilité architecturale aux ESH à mobilité réduite </a:t>
            </a:r>
            <a:r>
              <a:rPr lang="fr-FR" b="1" dirty="0">
                <a:solidFill>
                  <a:srgbClr val="0070C0"/>
                </a:solidFill>
                <a:ea typeface="Times New Roman"/>
                <a:cs typeface="Arial"/>
              </a:rPr>
              <a:t>(1</a:t>
            </a:r>
            <a:r>
              <a:rPr lang="fr-FR" b="1" baseline="30000" dirty="0">
                <a:solidFill>
                  <a:srgbClr val="0070C0"/>
                </a:solidFill>
                <a:ea typeface="Times New Roman"/>
                <a:cs typeface="Arial"/>
              </a:rPr>
              <a:t>ère</a:t>
            </a:r>
            <a:r>
              <a:rPr lang="fr-FR" b="1" dirty="0">
                <a:solidFill>
                  <a:srgbClr val="0070C0"/>
                </a:solidFill>
                <a:ea typeface="Times New Roman"/>
                <a:cs typeface="Arial"/>
              </a:rPr>
              <a:t> étude diagnostic initiée par </a:t>
            </a:r>
            <a:r>
              <a:rPr lang="fr-FR" b="1" u="sng" dirty="0">
                <a:solidFill>
                  <a:srgbClr val="0070C0"/>
                </a:solidFill>
                <a:ea typeface="Times New Roman"/>
                <a:cs typeface="Arial"/>
              </a:rPr>
              <a:t>RUMI</a:t>
            </a:r>
            <a:r>
              <a:rPr lang="fr-FR" b="1" dirty="0">
                <a:solidFill>
                  <a:srgbClr val="0070C0"/>
                </a:solidFill>
                <a:ea typeface="Times New Roman"/>
                <a:cs typeface="Arial"/>
              </a:rPr>
              <a:t> avec l’appui du Ministère MSFFDS) selon une approche participative )</a:t>
            </a:r>
          </a:p>
          <a:p>
            <a:pPr marL="285750" indent="-285750" algn="just">
              <a:lnSpc>
                <a:spcPct val="115000"/>
              </a:lnSpc>
              <a:spcBef>
                <a:spcPts val="1200"/>
              </a:spcBef>
              <a:buFont typeface="Wingdings" pitchFamily="2" charset="2"/>
              <a:buChar char="Ø"/>
              <a:tabLst>
                <a:tab pos="180340" algn="l"/>
                <a:tab pos="270510" algn="l"/>
              </a:tabLst>
            </a:pPr>
            <a:r>
              <a:rPr lang="fr-FR" b="1" dirty="0">
                <a:solidFill>
                  <a:srgbClr val="00B050"/>
                </a:solidFill>
                <a:cs typeface="Andalus" panose="02020603050405020304" pitchFamily="18" charset="-78"/>
              </a:rPr>
              <a:t>Recherche et formation:</a:t>
            </a:r>
            <a:r>
              <a:rPr lang="fr-FR" b="1" dirty="0">
                <a:ea typeface="Calibri" panose="020F0502020204030204" pitchFamily="34" charset="0"/>
                <a:cs typeface="Calibri" panose="020F0502020204030204" pitchFamily="34" charset="0"/>
              </a:rPr>
              <a:t> </a:t>
            </a:r>
            <a:r>
              <a:rPr lang="fr-FR" b="1" dirty="0">
                <a:solidFill>
                  <a:srgbClr val="0070C0"/>
                </a:solidFill>
                <a:cs typeface="Andalus" panose="02020603050405020304" pitchFamily="18" charset="-78"/>
              </a:rPr>
              <a:t>Conférence Scientifique sur l’université inclusive, Encadrement de PFE en relation avec la thématique du Handicap &amp; thèse. Accompagnement pour ouverture de formation LP/Master (en Education spécialisée/ Vulnérabilité Sociale..)</a:t>
            </a:r>
            <a:endParaRPr lang="fr-FR" dirty="0">
              <a:solidFill>
                <a:srgbClr val="0070C0"/>
              </a:solidFill>
              <a:cs typeface="Andalus" panose="02020603050405020304" pitchFamily="18" charset="-78"/>
            </a:endParaRPr>
          </a:p>
          <a:p>
            <a:pPr marL="285750" lvl="0" indent="-285750" algn="just">
              <a:lnSpc>
                <a:spcPct val="115000"/>
              </a:lnSpc>
              <a:spcBef>
                <a:spcPts val="1200"/>
              </a:spcBef>
              <a:buFont typeface="Wingdings" pitchFamily="2" charset="2"/>
              <a:buChar char="Ø"/>
              <a:tabLst>
                <a:tab pos="180340" algn="l"/>
                <a:tab pos="270510" algn="l"/>
              </a:tabLst>
            </a:pPr>
            <a:r>
              <a:rPr lang="fr-FR" b="1" dirty="0">
                <a:solidFill>
                  <a:srgbClr val="0070C0"/>
                </a:solidFill>
                <a:cs typeface="Andalus" panose="02020603050405020304" pitchFamily="18" charset="-78"/>
              </a:rPr>
              <a:t>Appui Social et santé des ESH</a:t>
            </a:r>
          </a:p>
        </p:txBody>
      </p:sp>
      <p:sp>
        <p:nvSpPr>
          <p:cNvPr id="6" name="Rectangle 5"/>
          <p:cNvSpPr/>
          <p:nvPr/>
        </p:nvSpPr>
        <p:spPr>
          <a:xfrm>
            <a:off x="169817" y="6518366"/>
            <a:ext cx="3788229" cy="375487"/>
          </a:xfrm>
          <a:prstGeom prst="rect">
            <a:avLst/>
          </a:prstGeom>
          <a:solidFill>
            <a:schemeClr val="bg1">
              <a:lumMod val="95000"/>
            </a:schemeClr>
          </a:solidFill>
        </p:spPr>
        <p:txBody>
          <a:bodyPr wrap="square">
            <a:spAutoFit/>
          </a:bodyPr>
          <a:lstStyle/>
          <a:p>
            <a:pPr algn="ctr">
              <a:lnSpc>
                <a:spcPct val="115000"/>
              </a:lnSpc>
              <a:spcAft>
                <a:spcPts val="1200"/>
              </a:spcAft>
            </a:pPr>
            <a:r>
              <a:rPr lang="fr-FR" sz="1600" b="1" dirty="0">
                <a:solidFill>
                  <a:srgbClr val="C00000"/>
                </a:solidFill>
                <a:cs typeface="Andalus" panose="02020603050405020304" pitchFamily="18" charset="-78"/>
              </a:rPr>
              <a:t>En conformité avec la loi cadre 51-17/P4</a:t>
            </a:r>
            <a:endParaRPr lang="en-US" sz="1600" b="1" dirty="0">
              <a:solidFill>
                <a:srgbClr val="C00000"/>
              </a:solidFill>
              <a:cs typeface="Andalus" panose="02020603050405020304" pitchFamily="18" charset="-78"/>
            </a:endParaRPr>
          </a:p>
        </p:txBody>
      </p:sp>
      <p:pic>
        <p:nvPicPr>
          <p:cNvPr id="10" name="Image 9">
            <a:extLst>
              <a:ext uri="{FF2B5EF4-FFF2-40B4-BE49-F238E27FC236}">
                <a16:creationId xmlns="" xmlns:a16="http://schemas.microsoft.com/office/drawing/2014/main" id="{C40132A7-D0D4-495A-BA2F-78467D95A2B4}"/>
              </a:ext>
            </a:extLst>
          </p:cNvPr>
          <p:cNvPicPr/>
          <p:nvPr/>
        </p:nvPicPr>
        <p:blipFill rotWithShape="1">
          <a:blip r:embed="rId4" cstate="print"/>
          <a:srcRect t="32560"/>
          <a:stretch/>
        </p:blipFill>
        <p:spPr bwMode="auto">
          <a:xfrm>
            <a:off x="8091664" y="5076825"/>
            <a:ext cx="4129730" cy="1817028"/>
          </a:xfrm>
          <a:prstGeom prst="rect">
            <a:avLst/>
          </a:prstGeom>
          <a:ln>
            <a:solidFill>
              <a:srgbClr val="ED7D31"/>
            </a:solidFill>
          </a:ln>
        </p:spPr>
      </p:pic>
      <p:sp>
        <p:nvSpPr>
          <p:cNvPr id="11" name="ZoneTexte 10">
            <a:extLst>
              <a:ext uri="{FF2B5EF4-FFF2-40B4-BE49-F238E27FC236}">
                <a16:creationId xmlns="" xmlns:a16="http://schemas.microsoft.com/office/drawing/2014/main" id="{61BCAC23-77AA-4B3F-B5E0-4DB966586A87}"/>
              </a:ext>
            </a:extLst>
          </p:cNvPr>
          <p:cNvSpPr txBox="1"/>
          <p:nvPr/>
        </p:nvSpPr>
        <p:spPr>
          <a:xfrm>
            <a:off x="3929471" y="5569409"/>
            <a:ext cx="3980655" cy="1200329"/>
          </a:xfrm>
          <a:prstGeom prst="rect">
            <a:avLst/>
          </a:prstGeom>
        </p:spPr>
        <p:txBody>
          <a:bodyPr wrap="square">
            <a:spAutoFit/>
          </a:bodyPr>
          <a:lstStyle>
            <a:defPPr>
              <a:defRPr lang="en-US"/>
            </a:defPPr>
            <a:lvl1pPr marL="285750" indent="-285750" algn="just">
              <a:lnSpc>
                <a:spcPct val="115000"/>
              </a:lnSpc>
              <a:spcBef>
                <a:spcPts val="1200"/>
              </a:spcBef>
              <a:buFont typeface="Wingdings" pitchFamily="2" charset="2"/>
              <a:buChar char="Ø"/>
              <a:tabLst>
                <a:tab pos="450215" algn="l"/>
              </a:tabLst>
              <a:defRPr b="1">
                <a:solidFill>
                  <a:srgbClr val="00B050"/>
                </a:solidFill>
                <a:cs typeface="Andalus" panose="02020603050405020304" pitchFamily="18" charset="-78"/>
              </a:defRPr>
            </a:lvl1pPr>
          </a:lstStyle>
          <a:p>
            <a:pPr>
              <a:lnSpc>
                <a:spcPct val="100000"/>
              </a:lnSpc>
            </a:pPr>
            <a:r>
              <a:rPr lang="fr-FR" altLang="fr-FR" dirty="0"/>
              <a:t>Coordination avec Carrer Center </a:t>
            </a:r>
            <a:r>
              <a:rPr lang="fr-FR" altLang="fr-FR" dirty="0">
                <a:solidFill>
                  <a:srgbClr val="0070C0"/>
                </a:solidFill>
              </a:rPr>
              <a:t>pour préparer lauréats </a:t>
            </a:r>
            <a:r>
              <a:rPr lang="fr-FR" dirty="0">
                <a:solidFill>
                  <a:srgbClr val="0070C0"/>
                </a:solidFill>
              </a:rPr>
              <a:t>déficients visuels </a:t>
            </a:r>
            <a:r>
              <a:rPr lang="fr-FR" altLang="fr-FR" dirty="0">
                <a:solidFill>
                  <a:srgbClr val="0070C0"/>
                </a:solidFill>
              </a:rPr>
              <a:t>aux </a:t>
            </a:r>
            <a:r>
              <a:rPr lang="fr-FR" dirty="0">
                <a:solidFill>
                  <a:srgbClr val="0070C0"/>
                </a:solidFill>
              </a:rPr>
              <a:t>au concours de recrutement  national des PSH</a:t>
            </a:r>
            <a:endParaRPr lang="fr-FR" altLang="fr-FR" dirty="0">
              <a:solidFill>
                <a:srgbClr val="0070C0"/>
              </a:solidFill>
            </a:endParaRPr>
          </a:p>
        </p:txBody>
      </p:sp>
    </p:spTree>
    <p:extLst>
      <p:ext uri="{BB962C8B-B14F-4D97-AF65-F5344CB8AC3E}">
        <p14:creationId xmlns:p14="http://schemas.microsoft.com/office/powerpoint/2010/main" val="884956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24926</TotalTime>
  <Words>1462</Words>
  <Application>Microsoft Office PowerPoint</Application>
  <PresentationFormat>Grand écran</PresentationFormat>
  <Paragraphs>160</Paragraphs>
  <Slides>18</Slides>
  <Notes>2</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18</vt:i4>
      </vt:variant>
    </vt:vector>
  </HeadingPairs>
  <TitlesOfParts>
    <vt:vector size="33" baseType="lpstr">
      <vt:lpstr>Aharoni</vt:lpstr>
      <vt:lpstr>Andalus</vt:lpstr>
      <vt:lpstr>Arial</vt:lpstr>
      <vt:lpstr>Arial Black</vt:lpstr>
      <vt:lpstr>Berlin Sans FB Demi</vt:lpstr>
      <vt:lpstr>Book Antiqua</vt:lpstr>
      <vt:lpstr>Brush Script MT</vt:lpstr>
      <vt:lpstr>Calibri</vt:lpstr>
      <vt:lpstr>Calibri Light</vt:lpstr>
      <vt:lpstr>Comic Sans MS</vt:lpstr>
      <vt:lpstr>Gill Sans MT Condensed</vt:lpstr>
      <vt:lpstr>Script MT Bold</vt:lpstr>
      <vt:lpstr>Times New Roman</vt:lpstr>
      <vt:lpstr>Wingdings</vt:lpstr>
      <vt:lpstr>Thème Office</vt:lpstr>
      <vt:lpstr>Présentation PowerPoint</vt:lpstr>
      <vt:lpstr>Présentation PowerPoint</vt:lpstr>
      <vt:lpstr> Eléments de contexte propice EI</vt:lpstr>
      <vt:lpstr>Pour un enseignement inclusif Pistes d’action à différents échelles</vt:lpstr>
      <vt:lpstr>Pistes d’action pour l’UCA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lite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Jamal  TONTO</dc:creator>
  <cp:lastModifiedBy>Berrada</cp:lastModifiedBy>
  <cp:revision>131</cp:revision>
  <dcterms:created xsi:type="dcterms:W3CDTF">2021-07-09T14:28:17Z</dcterms:created>
  <dcterms:modified xsi:type="dcterms:W3CDTF">2022-06-01T07:05:45Z</dcterms:modified>
</cp:coreProperties>
</file>