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60" r:id="rId5"/>
    <p:sldId id="261" r:id="rId6"/>
    <p:sldId id="262" r:id="rId7"/>
    <p:sldId id="263" r:id="rId8"/>
    <p:sldId id="264" r:id="rId9"/>
    <p:sldId id="268" r:id="rId10"/>
    <p:sldId id="269" r:id="rId11"/>
    <p:sldId id="270" r:id="rId12"/>
    <p:sldId id="273" r:id="rId13"/>
    <p:sldId id="274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E12CC0-9F14-40F4-B274-DD4D63F3A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A0B51-7E0B-42AA-B2F0-55B6B954A13D}" type="datetimeFigureOut">
              <a:rPr lang="fr-FR" smtClean="0"/>
              <a:t>01/06/2022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0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B39153-C680-40EE-A2EB-B3D7C844D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311EB1E-69E7-4227-ABAA-A804E4FD1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3554BE-4746-448E-8E92-E36CA0909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A0B51-7E0B-42AA-B2F0-55B6B954A13D}" type="datetimeFigureOut">
              <a:rPr lang="fr-FR" smtClean="0"/>
              <a:t>01/06/2022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B8D33C-AD2C-4961-BA4C-5B5E55DDA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5380A7-EEC1-415B-88B2-B265D37A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EB849-C54E-4AC7-9AB4-F3D1DF42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07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789C9D2-2B48-49BD-9638-D4BC556AE2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0508B82-B8DA-4392-87C0-64D87581E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219ECA-8115-43A1-A8FA-E7EAD2450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A0B51-7E0B-42AA-B2F0-55B6B954A13D}" type="datetimeFigureOut">
              <a:rPr lang="fr-FR" smtClean="0"/>
              <a:t>01/06/2022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02DECF-6A98-46C5-A658-6BD3E19F4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B7A358-0B72-4DE5-88EE-4A8A94144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EB849-C54E-4AC7-9AB4-F3D1DF42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11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C93A2D-16FE-4667-970D-CDA6416DA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39258E-F8B3-494A-B5BA-FEF686935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495121-8C52-4D96-8D29-1A7F45E5F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A0B51-7E0B-42AA-B2F0-55B6B954A13D}" type="datetimeFigureOut">
              <a:rPr lang="fr-FR" smtClean="0"/>
              <a:t>01/06/2022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75A567-4286-460C-92FB-951A2F95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B2BC7E-7811-432C-A17E-BDD3E5029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EB849-C54E-4AC7-9AB4-F3D1DF42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739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4897F1-9F33-4D8B-9C73-9FC22E14C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99560A-17C0-4F6A-A569-A1A52C05A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6847CC-80AB-4106-8814-826D6E039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A0B51-7E0B-42AA-B2F0-55B6B954A13D}" type="datetimeFigureOut">
              <a:rPr lang="fr-FR" smtClean="0"/>
              <a:t>01/06/2022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FDCBC3-94FE-4E17-AAB1-B7E855B6C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E5B2C9-DEA8-4394-97FB-4251FC63A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EB849-C54E-4AC7-9AB4-F3D1DF42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6970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954CC-0915-4BE6-8CBA-F972BAED8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468681-411E-41AC-96AF-F84C096FC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05E3D17-BCE3-4E54-882D-B305D30BE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E5D371-4291-4717-8397-28BE4E412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A0B51-7E0B-42AA-B2F0-55B6B954A13D}" type="datetimeFigureOut">
              <a:rPr lang="fr-FR" smtClean="0"/>
              <a:t>01/06/2022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AE02822-2173-42B8-9514-5A043A899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2F99CB-26BA-46B6-B173-689F99C3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EB849-C54E-4AC7-9AB4-F3D1DF42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328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6FE18B-2EB6-4210-A585-D8CC5CFC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F1B551-C1CB-45E8-A08C-C9343F394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3E6884-48CA-4276-A51C-DB0206E8F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6287899-485C-44F0-8D06-1CC91E1A5B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57FA3B4-6F51-452C-A5D0-91C61E7675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366B67-98FB-4C6A-B52C-1BFAA3182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A0B51-7E0B-42AA-B2F0-55B6B954A13D}" type="datetimeFigureOut">
              <a:rPr lang="fr-FR" smtClean="0"/>
              <a:t>01/06/2022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4D05965-F29E-4764-AEE1-FD0E60BFB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F19C8-07E5-457A-9A7D-463DACDA5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EB849-C54E-4AC7-9AB4-F3D1DF42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0408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959C6A-CD94-4928-AF51-ED0E9A07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6913E78-5627-4C93-ADD2-2DE6E0FF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A0B51-7E0B-42AA-B2F0-55B6B954A13D}" type="datetimeFigureOut">
              <a:rPr lang="fr-FR" smtClean="0"/>
              <a:t>01/06/2022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56D9DD-E667-4879-B91B-2E3708FC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C80517-38A0-47B5-B5F4-6AD801661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EB849-C54E-4AC7-9AB4-F3D1DF42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121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DF168BB-D354-4CFA-8B87-9F5D4399A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A0B51-7E0B-42AA-B2F0-55B6B954A13D}" type="datetimeFigureOut">
              <a:rPr lang="fr-FR" smtClean="0"/>
              <a:t>01/06/2022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22E22AC-2E56-4C51-9B0C-385834F59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55BE61-7DD4-4510-A2CE-F31359E09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EB849-C54E-4AC7-9AB4-F3D1DF42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362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AF9202-4720-47BE-BB2E-E1570F1CD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4BE895-548B-4CCA-BDF1-9F561040D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6DDDBA-38CC-41A8-B99C-161FC8E88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EA3228-695E-4DEB-82F7-49BE35D94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A0B51-7E0B-42AA-B2F0-55B6B954A13D}" type="datetimeFigureOut">
              <a:rPr lang="fr-FR" smtClean="0"/>
              <a:t>01/06/2022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508272D-48A5-472E-A839-4ECD3AA0D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3DFFA1-1D7B-44E3-986E-AE961D1D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EB849-C54E-4AC7-9AB4-F3D1DF42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32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DDA989-0DFF-4D93-B67A-8D78CD2B8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04B0C07-935C-4532-8622-B1706C4E02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1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B024604-39D4-49D8-8997-F728192EC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E6ECE0-9A35-47B2-B506-6E4F1A95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A0B51-7E0B-42AA-B2F0-55B6B954A13D}" type="datetimeFigureOut">
              <a:rPr lang="fr-FR" smtClean="0"/>
              <a:t>01/06/2022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86D7837-BF23-498A-8E55-EB8C13728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5BA9BA-9EBC-46B1-85BD-759EC9F3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EB849-C54E-4AC7-9AB4-F3D1DF42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73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9528E4D-51A9-4866-A270-EFE1FACC3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AF002C-24D5-4F11-AD7B-9844DDD81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0146C8-146B-40CD-A3D6-C7B24B59A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A0B51-7E0B-42AA-B2F0-55B6B954A13D}" type="datetimeFigureOut">
              <a:rPr lang="fr-FR" smtClean="0"/>
              <a:t>01/06/2022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A624FE-AFB4-43A0-91B1-BE2D621C0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772B8E-4E3C-418B-92ED-67B833B70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EB849-C54E-4AC7-9AB4-F3D1DF423D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636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9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1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2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reda1.MP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1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7.emf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microsoft.com/office/2007/relationships/hdphoto" Target="../media/hdphoto1.wdp"/><Relationship Id="rId9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2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7.png"/><Relationship Id="rId5" Type="http://schemas.openxmlformats.org/officeDocument/2006/relationships/image" Target="../media/image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13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microsoft.com/office/2007/relationships/hdphoto" Target="../media/hdphoto1.wdp"/><Relationship Id="rId7" Type="http://schemas.openxmlformats.org/officeDocument/2006/relationships/image" Target="../media/image37.emf"/><Relationship Id="rId12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3890CB1-CC8C-4A2F-B9EB-282B60B49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2"/>
            <a:ext cx="12192000" cy="60298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6CACADD-7261-465B-85A7-3AC6E7BD489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" y="604673"/>
            <a:ext cx="12191999" cy="60767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913618-55C1-4AC2-8618-1EC87583E513}"/>
              </a:ext>
            </a:extLst>
          </p:cNvPr>
          <p:cNvSpPr/>
          <p:nvPr/>
        </p:nvSpPr>
        <p:spPr>
          <a:xfrm>
            <a:off x="778412" y="2938164"/>
            <a:ext cx="11277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fr-FR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altLang="fr-FR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Project Number: 		543716-TEMPUS-1-2013-1-UK-TEMPUS-JPGR</a:t>
            </a:r>
          </a:p>
          <a:p>
            <a:endParaRPr lang="en-GB" altLang="fr-FR" sz="28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altLang="fr-FR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Duration:			24 months (from </a:t>
            </a:r>
            <a:r>
              <a:rPr lang="fr-FR" alt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02/12/2013  to 07/12/2015)</a:t>
            </a:r>
            <a:endParaRPr lang="en-GB" alt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altLang="fr-FR" sz="28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altLang="fr-FR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Consortium:			8 Partners,  [4 EU /  2 MOROCCO/   2 EGYPT]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EA820F-4B5E-4A1F-AEC6-76120F5F4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6726" y="5881548"/>
            <a:ext cx="2773920" cy="10790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682CA4-C644-41CF-886B-05DFCA54CBC7}"/>
              </a:ext>
            </a:extLst>
          </p:cNvPr>
          <p:cNvSpPr/>
          <p:nvPr/>
        </p:nvSpPr>
        <p:spPr>
          <a:xfrm>
            <a:off x="4500608" y="687551"/>
            <a:ext cx="67639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fr-FR" sz="2800" b="1" dirty="0"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Sustainable ways to increase higher education students’ equal access to learning environments </a:t>
            </a:r>
          </a:p>
          <a:p>
            <a:pPr algn="ctr"/>
            <a:r>
              <a:rPr lang="en-GB" altLang="fr-FR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(SWING) </a:t>
            </a:r>
            <a:endParaRPr lang="en-GB" altLang="fr-FR" sz="2800" b="1" dirty="0">
              <a:latin typeface="Cambria" panose="020405030504060302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733F7B9-8002-4EC8-A091-57DD96082F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204"/>
          <a:stretch/>
        </p:blipFill>
        <p:spPr>
          <a:xfrm>
            <a:off x="927416" y="473438"/>
            <a:ext cx="3039673" cy="22799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BBC02D-EAE1-4A85-A174-F617C2F180BA}"/>
              </a:ext>
            </a:extLst>
          </p:cNvPr>
          <p:cNvSpPr/>
          <p:nvPr/>
        </p:nvSpPr>
        <p:spPr>
          <a:xfrm>
            <a:off x="4793526" y="2658990"/>
            <a:ext cx="6873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2400" b="1" dirty="0"/>
              <a:t>طرق مستدامة للارتقاء بتكافؤ الفرص بين الطلبة لولوج بيئات التعلم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264309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4A19E95-41E6-4D9D-B6ED-56DB71960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204"/>
          <a:stretch/>
        </p:blipFill>
        <p:spPr>
          <a:xfrm>
            <a:off x="0" y="576297"/>
            <a:ext cx="1438642" cy="10790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BB9FCF-AB81-40B8-BBDC-4B6235FA3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2"/>
            <a:ext cx="12192000" cy="602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E5E5BA-681B-45D5-B3AF-DCA2682364E7}"/>
              </a:ext>
            </a:extLst>
          </p:cNvPr>
          <p:cNvSpPr/>
          <p:nvPr/>
        </p:nvSpPr>
        <p:spPr>
          <a:xfrm>
            <a:off x="8024777" y="868418"/>
            <a:ext cx="4028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i="1" dirty="0"/>
              <a:t>Impact au niveau National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D25177-88BB-4385-A2BA-034F782CF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038" y="1994828"/>
            <a:ext cx="3625739" cy="257812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094812-7697-4B5C-83A4-FD6EAA8063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48" t="24125" r="27023" b="8383"/>
          <a:stretch/>
        </p:blipFill>
        <p:spPr>
          <a:xfrm>
            <a:off x="0" y="2086538"/>
            <a:ext cx="4296228" cy="239470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DBE25BD-6980-4A9C-8AD8-84F40CAA3B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86" t="31974" r="29846" b="31889"/>
          <a:stretch/>
        </p:blipFill>
        <p:spPr>
          <a:xfrm>
            <a:off x="8005906" y="2086537"/>
            <a:ext cx="4147297" cy="173987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75AC691-BA99-4D51-88B4-D11F4E8641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2652" y="4812732"/>
            <a:ext cx="3625739" cy="23811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F3321B-41F4-4E42-B8E4-6017F3AF79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154" t="25521" r="11823" b="17248"/>
          <a:stretch/>
        </p:blipFill>
        <p:spPr>
          <a:xfrm rot="16200000">
            <a:off x="1398442" y="4005870"/>
            <a:ext cx="2222698" cy="392488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6ABBFB9-97DB-43B9-BA1A-D09C615A08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512" y="4812732"/>
            <a:ext cx="3350265" cy="23811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19AC6AE-5E91-409D-A441-41517E74D863}"/>
              </a:ext>
            </a:extLst>
          </p:cNvPr>
          <p:cNvSpPr/>
          <p:nvPr/>
        </p:nvSpPr>
        <p:spPr>
          <a:xfrm>
            <a:off x="7991288" y="53078"/>
            <a:ext cx="3937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i="1" dirty="0"/>
              <a:t>ÉVALUATION DE L'IMPACT</a:t>
            </a:r>
          </a:p>
        </p:txBody>
      </p:sp>
    </p:spTree>
    <p:extLst>
      <p:ext uri="{BB962C8B-B14F-4D97-AF65-F5344CB8AC3E}">
        <p14:creationId xmlns:p14="http://schemas.microsoft.com/office/powerpoint/2010/main" val="2451416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4A19E95-41E6-4D9D-B6ED-56DB71960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204"/>
          <a:stretch/>
        </p:blipFill>
        <p:spPr>
          <a:xfrm>
            <a:off x="0" y="576297"/>
            <a:ext cx="1438642" cy="10790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BB9FCF-AB81-40B8-BBDC-4B6235FA3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2"/>
            <a:ext cx="12192000" cy="6029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647F2B-D805-4953-BC3E-2102216012D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" y="336661"/>
            <a:ext cx="12191999" cy="607678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27829DD-62FF-4723-8AEE-281F42FD4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6744" y="2428010"/>
            <a:ext cx="2305630" cy="25325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87A800-96A0-4EDC-9240-67A2DC4B9D12}"/>
              </a:ext>
            </a:extLst>
          </p:cNvPr>
          <p:cNvSpPr/>
          <p:nvPr/>
        </p:nvSpPr>
        <p:spPr>
          <a:xfrm>
            <a:off x="7513960" y="542322"/>
            <a:ext cx="46560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i="1" dirty="0"/>
              <a:t>Impact au niveau international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9E0B63-360F-492A-B9C4-76BEEEF2DC21}"/>
              </a:ext>
            </a:extLst>
          </p:cNvPr>
          <p:cNvSpPr/>
          <p:nvPr/>
        </p:nvSpPr>
        <p:spPr>
          <a:xfrm>
            <a:off x="1325083" y="728321"/>
            <a:ext cx="57595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i="1" dirty="0"/>
              <a:t>Accords et partenariats internationaux dans le domaine du handicap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0BEA49-0035-4EA6-B046-A6CC1A614961}"/>
              </a:ext>
            </a:extLst>
          </p:cNvPr>
          <p:cNvSpPr/>
          <p:nvPr/>
        </p:nvSpPr>
        <p:spPr>
          <a:xfrm>
            <a:off x="620706" y="2222510"/>
            <a:ext cx="6754450" cy="294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i="1" dirty="0"/>
              <a:t>Universités arabes</a:t>
            </a:r>
          </a:p>
          <a:p>
            <a:pPr>
              <a:lnSpc>
                <a:spcPct val="200000"/>
              </a:lnSpc>
            </a:pPr>
            <a:r>
              <a:rPr lang="fr-FR" sz="2400" i="1" dirty="0"/>
              <a:t>Universités européennes</a:t>
            </a:r>
          </a:p>
          <a:p>
            <a:pPr>
              <a:lnSpc>
                <a:spcPct val="200000"/>
              </a:lnSpc>
            </a:pPr>
            <a:r>
              <a:rPr lang="fr-FR" sz="2400" i="1" dirty="0"/>
              <a:t>Associations œuvrant dans le domaine du handicap</a:t>
            </a:r>
          </a:p>
          <a:p>
            <a:pPr>
              <a:lnSpc>
                <a:spcPct val="200000"/>
              </a:lnSpc>
            </a:pPr>
            <a:r>
              <a:rPr lang="fr-FR" sz="2400" i="1" dirty="0"/>
              <a:t>Organisations non-gouvernementales</a:t>
            </a:r>
          </a:p>
        </p:txBody>
      </p:sp>
      <p:pic>
        <p:nvPicPr>
          <p:cNvPr id="9" name="Image 5">
            <a:extLst>
              <a:ext uri="{FF2B5EF4-FFF2-40B4-BE49-F238E27FC236}">
                <a16:creationId xmlns:a16="http://schemas.microsoft.com/office/drawing/2014/main" id="{722A1EC3-17D2-4A92-9806-1D90C176C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184" y="1498556"/>
            <a:ext cx="15652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7">
            <a:extLst>
              <a:ext uri="{FF2B5EF4-FFF2-40B4-BE49-F238E27FC236}">
                <a16:creationId xmlns:a16="http://schemas.microsoft.com/office/drawing/2014/main" id="{DFB4359E-1ED5-436D-BACD-D829411C4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8" r="20668"/>
          <a:stretch>
            <a:fillRect/>
          </a:stretch>
        </p:blipFill>
        <p:spPr bwMode="auto">
          <a:xfrm>
            <a:off x="880797" y="5812548"/>
            <a:ext cx="96996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9">
            <a:extLst>
              <a:ext uri="{FF2B5EF4-FFF2-40B4-BE49-F238E27FC236}">
                <a16:creationId xmlns:a16="http://schemas.microsoft.com/office/drawing/2014/main" id="{919E31F3-AE05-4649-AB49-E2C8AE97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r="9395" b="6029"/>
          <a:stretch>
            <a:fillRect/>
          </a:stretch>
        </p:blipFill>
        <p:spPr bwMode="auto">
          <a:xfrm>
            <a:off x="10762302" y="2680456"/>
            <a:ext cx="1144588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8B5D08A-A91A-4DDE-82E6-240C196FA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t="5022" r="2940" b="11398"/>
          <a:stretch>
            <a:fillRect/>
          </a:stretch>
        </p:blipFill>
        <p:spPr bwMode="auto">
          <a:xfrm>
            <a:off x="10409330" y="1363396"/>
            <a:ext cx="13525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3">
            <a:extLst>
              <a:ext uri="{FF2B5EF4-FFF2-40B4-BE49-F238E27FC236}">
                <a16:creationId xmlns:a16="http://schemas.microsoft.com/office/drawing/2014/main" id="{0E83C7D8-B42D-46E6-A573-7C3732224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496" y="4137957"/>
            <a:ext cx="685801" cy="67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5">
            <a:extLst>
              <a:ext uri="{FF2B5EF4-FFF2-40B4-BE49-F238E27FC236}">
                <a16:creationId xmlns:a16="http://schemas.microsoft.com/office/drawing/2014/main" id="{CCA84983-D121-44FB-939E-C2DBAE3B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 r="17960" b="4630"/>
          <a:stretch>
            <a:fillRect/>
          </a:stretch>
        </p:blipFill>
        <p:spPr bwMode="auto">
          <a:xfrm>
            <a:off x="10791296" y="5674959"/>
            <a:ext cx="1039813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7">
            <a:extLst>
              <a:ext uri="{FF2B5EF4-FFF2-40B4-BE49-F238E27FC236}">
                <a16:creationId xmlns:a16="http://schemas.microsoft.com/office/drawing/2014/main" id="{9950C990-5459-4A78-956F-90A849C6B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7" t="11275" r="27950" b="9386"/>
          <a:stretch>
            <a:fillRect/>
          </a:stretch>
        </p:blipFill>
        <p:spPr bwMode="auto">
          <a:xfrm>
            <a:off x="9079820" y="5702477"/>
            <a:ext cx="919929" cy="101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8">
            <a:extLst>
              <a:ext uri="{FF2B5EF4-FFF2-40B4-BE49-F238E27FC236}">
                <a16:creationId xmlns:a16="http://schemas.microsoft.com/office/drawing/2014/main" id="{DF29C34D-874E-417C-96E0-C2B0A65AB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774" y="5924551"/>
            <a:ext cx="1194074" cy="73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9">
            <a:extLst>
              <a:ext uri="{FF2B5EF4-FFF2-40B4-BE49-F238E27FC236}">
                <a16:creationId xmlns:a16="http://schemas.microsoft.com/office/drawing/2014/main" id="{96EA211B-4324-4C42-9BC3-15B6E43A2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595" y="5861001"/>
            <a:ext cx="1450247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20">
            <a:extLst>
              <a:ext uri="{FF2B5EF4-FFF2-40B4-BE49-F238E27FC236}">
                <a16:creationId xmlns:a16="http://schemas.microsoft.com/office/drawing/2014/main" id="{7E1C611B-B437-45E9-B2ED-687357EC4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1" y="5924551"/>
            <a:ext cx="147158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21">
            <a:extLst>
              <a:ext uri="{FF2B5EF4-FFF2-40B4-BE49-F238E27FC236}">
                <a16:creationId xmlns:a16="http://schemas.microsoft.com/office/drawing/2014/main" id="{CE5DE389-D734-405D-8BD1-A8E101253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367" y="5924551"/>
            <a:ext cx="1479022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71A2A2E-7103-4422-A0B6-DEFD4A14CB0E}"/>
              </a:ext>
            </a:extLst>
          </p:cNvPr>
          <p:cNvSpPr/>
          <p:nvPr/>
        </p:nvSpPr>
        <p:spPr>
          <a:xfrm>
            <a:off x="8073923" y="24027"/>
            <a:ext cx="3937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i="1" dirty="0"/>
              <a:t>ÉVALUATION DE L'IMPACT</a:t>
            </a:r>
          </a:p>
        </p:txBody>
      </p:sp>
    </p:spTree>
    <p:extLst>
      <p:ext uri="{BB962C8B-B14F-4D97-AF65-F5344CB8AC3E}">
        <p14:creationId xmlns:p14="http://schemas.microsoft.com/office/powerpoint/2010/main" val="2425511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8756DD2-F73C-4292-8E6F-BEB769925D1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" y="604673"/>
            <a:ext cx="12191999" cy="607678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42117F5-3246-4341-934A-21BB121D9B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23" t="22962" r="13692" b="8796"/>
          <a:stretch/>
        </p:blipFill>
        <p:spPr>
          <a:xfrm>
            <a:off x="2" y="496185"/>
            <a:ext cx="12191999" cy="65072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88DB38E-649E-4988-B5F5-C12B644A1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92"/>
            <a:ext cx="12192000" cy="6029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B0324E-A343-4EFF-B53B-643EFCBE7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027" y="0"/>
            <a:ext cx="804742" cy="10607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B486AE-CE25-4C62-876E-B1E4B995D5F0}"/>
              </a:ext>
            </a:extLst>
          </p:cNvPr>
          <p:cNvSpPr/>
          <p:nvPr/>
        </p:nvSpPr>
        <p:spPr>
          <a:xfrm>
            <a:off x="7229394" y="41571"/>
            <a:ext cx="41962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i="1" dirty="0">
                <a:hlinkClick r:id="rId7" action="ppaction://hlinkfile"/>
              </a:rPr>
              <a:t>Impact au niveau Personnel</a:t>
            </a:r>
            <a:endParaRPr lang="fr-FR" sz="2800" i="1" dirty="0"/>
          </a:p>
        </p:txBody>
      </p:sp>
    </p:spTree>
    <p:extLst>
      <p:ext uri="{BB962C8B-B14F-4D97-AF65-F5344CB8AC3E}">
        <p14:creationId xmlns:p14="http://schemas.microsoft.com/office/powerpoint/2010/main" val="4291585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50263DD-E8B2-42D0-A6A8-7D82153F1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-7259"/>
            <a:ext cx="12191999" cy="689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71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9C042F71-8996-4EFB-A8B2-43F93B33B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2"/>
            <a:ext cx="12192000" cy="60298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1AA514D-DAA5-4843-8CAC-6618C98986C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" y="604673"/>
            <a:ext cx="12191999" cy="60767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ED7AA6-B65C-4C52-A249-D968DB166A52}"/>
              </a:ext>
            </a:extLst>
          </p:cNvPr>
          <p:cNvSpPr/>
          <p:nvPr/>
        </p:nvSpPr>
        <p:spPr>
          <a:xfrm>
            <a:off x="338092" y="2650474"/>
            <a:ext cx="53801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i="1" dirty="0"/>
              <a:t>L'objectif principal est d'offrir un accès équitable aux étudiants en situation de handicap et de développer leurs compétences pour des futures opportunités de carrière en utilisant des outils numérique d’accessibilité.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4230EE-982F-409C-B8FA-87430101C61E}"/>
              </a:ext>
            </a:extLst>
          </p:cNvPr>
          <p:cNvSpPr/>
          <p:nvPr/>
        </p:nvSpPr>
        <p:spPr>
          <a:xfrm>
            <a:off x="5937337" y="1597729"/>
            <a:ext cx="62786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/>
              <a:t>MEMBRES DU CONSORTIUM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7E72F1B-CD4E-4E8C-A34D-BDA09D97A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276" y="2459521"/>
            <a:ext cx="1581551" cy="10918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9B3385-247D-43DE-85FE-00D585FF3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8156" y="2585176"/>
            <a:ext cx="1367113" cy="13660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46EE9F-06FB-4F88-883E-9BA93793E0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6375" y="2571629"/>
            <a:ext cx="1087854" cy="10536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9969294-6E60-4D91-BE04-0B7803A15F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9522" y="5117065"/>
            <a:ext cx="1139072" cy="11657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5D07813-7572-47D3-A8D0-F3D6E84FCB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2051" y="5075280"/>
            <a:ext cx="1159840" cy="112338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249A13E-D6EB-4C7C-AA6F-077033C6C7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0645" y="3850823"/>
            <a:ext cx="897349" cy="90067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9DE35A-A6F7-4908-B835-C036DA65E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40604" y="3823713"/>
            <a:ext cx="1524132" cy="762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34E707-94B8-4E1D-9BC4-C143B0DBC9EF}"/>
              </a:ext>
            </a:extLst>
          </p:cNvPr>
          <p:cNvSpPr/>
          <p:nvPr/>
        </p:nvSpPr>
        <p:spPr>
          <a:xfrm>
            <a:off x="795103" y="1663426"/>
            <a:ext cx="40496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000" b="1" dirty="0"/>
              <a:t>OBJECTIF GLOBAL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52EDFF7-2C4B-4B56-AEF3-049DA4381A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3376" y="3748339"/>
            <a:ext cx="804961" cy="106381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625DD8F-67A6-438B-B450-02179D9CA1E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9204"/>
          <a:stretch/>
        </p:blipFill>
        <p:spPr>
          <a:xfrm>
            <a:off x="1484204" y="349983"/>
            <a:ext cx="1849839" cy="1387514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10154FE-0A6E-413A-8903-4033CC6E1C49}"/>
              </a:ext>
            </a:extLst>
          </p:cNvPr>
          <p:cNvCxnSpPr>
            <a:cxnSpLocks/>
          </p:cNvCxnSpPr>
          <p:nvPr/>
        </p:nvCxnSpPr>
        <p:spPr>
          <a:xfrm>
            <a:off x="5962471" y="1737496"/>
            <a:ext cx="0" cy="4313492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540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8756DD2-F73C-4292-8E6F-BEB769925D1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" y="182647"/>
            <a:ext cx="12191999" cy="607678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88DB38E-649E-4988-B5F5-C12B644A1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2"/>
            <a:ext cx="12192000" cy="6029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D9B1A4-BF26-4648-9B0C-C0F1387FDD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204"/>
          <a:stretch/>
        </p:blipFill>
        <p:spPr>
          <a:xfrm>
            <a:off x="1181686" y="420820"/>
            <a:ext cx="1800876" cy="13507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12577CF-91C3-4C48-AF8E-1571B4018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37688"/>
            <a:ext cx="12192000" cy="9997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F18869-F84B-42B9-98E9-C0D5EBE72D4A}"/>
              </a:ext>
            </a:extLst>
          </p:cNvPr>
          <p:cNvSpPr/>
          <p:nvPr/>
        </p:nvSpPr>
        <p:spPr>
          <a:xfrm>
            <a:off x="8034446" y="1784145"/>
            <a:ext cx="3749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/>
              <a:t>GROUPES CIBLES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A56A26-2600-4EEA-94EC-F5AB4297A09D}"/>
              </a:ext>
            </a:extLst>
          </p:cNvPr>
          <p:cNvSpPr/>
          <p:nvPr/>
        </p:nvSpPr>
        <p:spPr>
          <a:xfrm>
            <a:off x="7674694" y="2664564"/>
            <a:ext cx="4531372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i="1" dirty="0"/>
              <a:t>Etudiants en situation de handicap</a:t>
            </a:r>
          </a:p>
          <a:p>
            <a:pPr>
              <a:lnSpc>
                <a:spcPct val="150000"/>
              </a:lnSpc>
            </a:pPr>
            <a:r>
              <a:rPr lang="fr-FR" sz="2400" i="1" dirty="0"/>
              <a:t>Personnel académique </a:t>
            </a:r>
          </a:p>
          <a:p>
            <a:pPr>
              <a:lnSpc>
                <a:spcPct val="150000"/>
              </a:lnSpc>
            </a:pPr>
            <a:r>
              <a:rPr lang="fr-FR" sz="2400" i="1" dirty="0"/>
              <a:t>Personnel administratif et technique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421006-995F-4B63-B707-B632973C04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2562" y="5604398"/>
            <a:ext cx="1219200" cy="118864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21EC6B-5A30-4BB8-87BD-92AEFB022E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819" t="33694" r="3030" b="14165"/>
          <a:stretch/>
        </p:blipFill>
        <p:spPr>
          <a:xfrm>
            <a:off x="7867961" y="5604397"/>
            <a:ext cx="1398871" cy="118864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7BEF10-B397-42EC-B72F-9F2D6D16E969}"/>
              </a:ext>
            </a:extLst>
          </p:cNvPr>
          <p:cNvSpPr/>
          <p:nvPr/>
        </p:nvSpPr>
        <p:spPr>
          <a:xfrm>
            <a:off x="434916" y="2696215"/>
            <a:ext cx="6780622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i="1" dirty="0"/>
              <a:t>Évaluation des besoins</a:t>
            </a:r>
          </a:p>
          <a:p>
            <a:pPr>
              <a:lnSpc>
                <a:spcPct val="150000"/>
              </a:lnSpc>
            </a:pPr>
            <a:r>
              <a:rPr lang="fr-FR" sz="2400" i="1" dirty="0"/>
              <a:t>Développement d'un modèle de centre d'accessibilité</a:t>
            </a:r>
          </a:p>
          <a:p>
            <a:pPr>
              <a:lnSpc>
                <a:spcPct val="150000"/>
              </a:lnSpc>
            </a:pPr>
            <a:r>
              <a:rPr lang="fr-FR" sz="2400" i="1" dirty="0"/>
              <a:t>Elaboration des contenus de formation</a:t>
            </a:r>
          </a:p>
          <a:p>
            <a:pPr>
              <a:lnSpc>
                <a:spcPct val="150000"/>
              </a:lnSpc>
            </a:pPr>
            <a:r>
              <a:rPr lang="fr-FR" sz="2400" i="1" dirty="0"/>
              <a:t>Installation du centre d'accessibilité</a:t>
            </a:r>
          </a:p>
          <a:p>
            <a:pPr>
              <a:lnSpc>
                <a:spcPct val="150000"/>
              </a:lnSpc>
            </a:pPr>
            <a:r>
              <a:rPr lang="fr-FR" sz="2400" i="1" dirty="0"/>
              <a:t>Formation du personnel et des étudiants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98AE5-DAF6-45B1-82C5-E1EA46609F92}"/>
              </a:ext>
            </a:extLst>
          </p:cNvPr>
          <p:cNvSpPr/>
          <p:nvPr/>
        </p:nvSpPr>
        <p:spPr>
          <a:xfrm>
            <a:off x="433223" y="1808162"/>
            <a:ext cx="5250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/>
              <a:t>OBJECTIFS SPECIFIQUES 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74FE41C-543A-4C20-B142-CD4EE918875D}"/>
              </a:ext>
            </a:extLst>
          </p:cNvPr>
          <p:cNvCxnSpPr>
            <a:cxnSpLocks/>
          </p:cNvCxnSpPr>
          <p:nvPr/>
        </p:nvCxnSpPr>
        <p:spPr>
          <a:xfrm>
            <a:off x="7445706" y="1969478"/>
            <a:ext cx="0" cy="3528199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434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C158784C-1D0B-4BC0-AD00-CAE7C79C392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" y="604673"/>
            <a:ext cx="12191999" cy="60767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D396D3-8F15-4DE7-8792-25682D1F39B8}"/>
              </a:ext>
            </a:extLst>
          </p:cNvPr>
          <p:cNvSpPr/>
          <p:nvPr/>
        </p:nvSpPr>
        <p:spPr>
          <a:xfrm>
            <a:off x="8686559" y="608377"/>
            <a:ext cx="2620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i="1" dirty="0">
                <a:cs typeface="Arial" panose="020B0604020202020204" pitchFamily="34" charset="0"/>
              </a:rPr>
              <a:t>POINTS FORTS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C77B0F-9CAD-4AB8-B20C-E89348A0F7E5}"/>
              </a:ext>
            </a:extLst>
          </p:cNvPr>
          <p:cNvSpPr/>
          <p:nvPr/>
        </p:nvSpPr>
        <p:spPr>
          <a:xfrm>
            <a:off x="4727949" y="2483303"/>
            <a:ext cx="4516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i="1" dirty="0"/>
              <a:t>Modèle d’accessibilité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B04A2E-BC49-47BF-A5C3-3F8A72E412D3}"/>
              </a:ext>
            </a:extLst>
          </p:cNvPr>
          <p:cNvSpPr/>
          <p:nvPr/>
        </p:nvSpPr>
        <p:spPr>
          <a:xfrm>
            <a:off x="4727948" y="3715947"/>
            <a:ext cx="6636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i="1" dirty="0"/>
              <a:t>Manuel de formation des Accompagnateurs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F917AA-0C1B-4F91-BCA7-6CDCE69049B9}"/>
              </a:ext>
            </a:extLst>
          </p:cNvPr>
          <p:cNvSpPr/>
          <p:nvPr/>
        </p:nvSpPr>
        <p:spPr>
          <a:xfrm>
            <a:off x="4727949" y="4983032"/>
            <a:ext cx="31981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i="1" dirty="0"/>
              <a:t>Centre d’accessibilité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7A6E9FD-06F6-4201-B4D6-2F0A6961A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878" y="2282119"/>
            <a:ext cx="944679" cy="86693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8C67B79-D664-4E21-BD75-84E335C80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828" y="3656115"/>
            <a:ext cx="944679" cy="64946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8748E20-4FC6-4DF4-B357-EBDBE2F78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7827" y="4832798"/>
            <a:ext cx="1014446" cy="7104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39EDB2-9DA5-4861-9E5C-D674B41AC1E0}"/>
              </a:ext>
            </a:extLst>
          </p:cNvPr>
          <p:cNvSpPr/>
          <p:nvPr/>
        </p:nvSpPr>
        <p:spPr>
          <a:xfrm>
            <a:off x="3427826" y="1363695"/>
            <a:ext cx="7461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i="1" dirty="0"/>
              <a:t>Autonomie des étudiants en situation de handicap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A01B6B5-7CBB-4B26-93AD-A4F35BFC7A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837688"/>
            <a:ext cx="12192000" cy="99974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4FCBC44-0E67-48D1-9717-C01B76E0F6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9204"/>
          <a:stretch/>
        </p:blipFill>
        <p:spPr>
          <a:xfrm>
            <a:off x="0" y="824151"/>
            <a:ext cx="1438642" cy="10790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9034733-EE10-4105-94C5-4A4732BDF6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692"/>
            <a:ext cx="12192000" cy="60298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8D8DAA6-2C2B-45EF-9E2C-0654163DAA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4704" y="1020902"/>
            <a:ext cx="1625353" cy="12190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932613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A985DA8C-5DDE-4431-969E-8294F63E4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6012"/>
            <a:ext cx="12192000" cy="8254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C624474-62D1-4A08-A88E-514759F24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72500"/>
            <a:ext cx="5014428" cy="45059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E3DD8E-03E0-477A-926F-152CFBE65C59}"/>
              </a:ext>
            </a:extLst>
          </p:cNvPr>
          <p:cNvSpPr/>
          <p:nvPr/>
        </p:nvSpPr>
        <p:spPr>
          <a:xfrm>
            <a:off x="6313714" y="726824"/>
            <a:ext cx="5878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i="1" dirty="0"/>
              <a:t>MODÈLE DU CENTRE D’ACCESSIBILITÉ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BB9FCF-AB81-40B8-BBDC-4B6235FA3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2"/>
            <a:ext cx="12192000" cy="60298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84E99BE-B023-4F6B-90B3-14180F0FB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4" y="1778051"/>
            <a:ext cx="2391947" cy="414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ight Arrow 77">
            <a:extLst>
              <a:ext uri="{FF2B5EF4-FFF2-40B4-BE49-F238E27FC236}">
                <a16:creationId xmlns:a16="http://schemas.microsoft.com/office/drawing/2014/main" id="{5CD918F4-C7F6-4B16-9199-C634F9763A10}"/>
              </a:ext>
            </a:extLst>
          </p:cNvPr>
          <p:cNvSpPr/>
          <p:nvPr/>
        </p:nvSpPr>
        <p:spPr>
          <a:xfrm flipV="1">
            <a:off x="4100130" y="3788220"/>
            <a:ext cx="1215902" cy="361197"/>
          </a:xfrm>
          <a:prstGeom prst="rightArrow">
            <a:avLst/>
          </a:prstGeom>
          <a:solidFill>
            <a:srgbClr val="0070C0"/>
          </a:solidFill>
          <a:ln>
            <a:solidFill>
              <a:schemeClr val="accent1"/>
            </a:solidFill>
            <a:prstDash val="solid"/>
          </a:ln>
          <a:scene3d>
            <a:camera prst="orthographicFront">
              <a:rot lat="298855" lon="301140" rev="26212"/>
            </a:camera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>
              <a:solidFill>
                <a:schemeClr val="accent6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A19E95-41E6-4D9D-B6ED-56DB719604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204"/>
          <a:stretch/>
        </p:blipFill>
        <p:spPr>
          <a:xfrm>
            <a:off x="647114" y="393413"/>
            <a:ext cx="1438642" cy="107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34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88DB38E-649E-4988-B5F5-C12B644A1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2"/>
            <a:ext cx="12192000" cy="6029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8756DD2-F73C-4292-8E6F-BEB769925D1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" y="604673"/>
            <a:ext cx="12191999" cy="60767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D9B1A4-BF26-4648-9B0C-C0F1387FDD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204"/>
          <a:stretch/>
        </p:blipFill>
        <p:spPr>
          <a:xfrm>
            <a:off x="1181686" y="560529"/>
            <a:ext cx="1800876" cy="13507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1DFC1E-A396-45D0-B102-42B43804D6DF}"/>
              </a:ext>
            </a:extLst>
          </p:cNvPr>
          <p:cNvSpPr/>
          <p:nvPr/>
        </p:nvSpPr>
        <p:spPr>
          <a:xfrm>
            <a:off x="5946850" y="7832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400" i="1" dirty="0"/>
              <a:t>Manuel de formation des Accompagnateurs</a:t>
            </a:r>
          </a:p>
          <a:p>
            <a:pPr algn="ctr"/>
            <a:r>
              <a:rPr lang="fr-FR" sz="2400" i="1" dirty="0"/>
              <a:t>10 modules (en Arabe et Anglais)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7B9FB5B-72E3-4BFB-B123-83C992048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6666" y="843823"/>
            <a:ext cx="944679" cy="6494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C4DFB7-8EAD-49E9-9DD3-A44DAAA67DFF}"/>
              </a:ext>
            </a:extLst>
          </p:cNvPr>
          <p:cNvSpPr/>
          <p:nvPr/>
        </p:nvSpPr>
        <p:spPr>
          <a:xfrm>
            <a:off x="296737" y="2585915"/>
            <a:ext cx="117692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i="1" dirty="0"/>
              <a:t>	Sensibilisation globale</a:t>
            </a:r>
          </a:p>
          <a:p>
            <a:r>
              <a:rPr lang="fr-FR" sz="2800" i="1" dirty="0"/>
              <a:t>	Structures de soutien pour les étudiants SWD</a:t>
            </a:r>
          </a:p>
          <a:p>
            <a:r>
              <a:rPr lang="fr-FR" sz="2800" i="1" dirty="0"/>
              <a:t>	formation sur les  Technologies d’Assistance</a:t>
            </a:r>
          </a:p>
          <a:p>
            <a:r>
              <a:rPr lang="fr-FR" sz="2800" i="1" dirty="0"/>
              <a:t>	Clés de l'employabilité  et Conscience  de soi</a:t>
            </a:r>
          </a:p>
          <a:p>
            <a:r>
              <a:rPr lang="fr-FR" sz="2800" i="1" dirty="0"/>
              <a:t>	Compétences pratiques en matière d'emploi</a:t>
            </a:r>
            <a:endParaRPr lang="fr-FR" sz="1801" i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12577CF-91C3-4C48-AF8E-1571B4018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837688"/>
            <a:ext cx="12192000" cy="99974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FE678F-1CFD-4DD4-9F98-ACD1018DF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6307" y="2904510"/>
            <a:ext cx="1609578" cy="160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08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9E55B68-792C-4CAA-A6DD-F7EB76FE7FC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" y="604673"/>
            <a:ext cx="12191999" cy="60767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B0178E9-6FC2-445D-8E36-FB46872991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602"/>
          <a:stretch/>
        </p:blipFill>
        <p:spPr>
          <a:xfrm>
            <a:off x="0" y="5999917"/>
            <a:ext cx="12192000" cy="84376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677C6B2-EEB3-452E-8F31-470CC5018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92"/>
            <a:ext cx="12192000" cy="6029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43EC48-836E-45F0-97E5-2911E21C1ECF}"/>
              </a:ext>
            </a:extLst>
          </p:cNvPr>
          <p:cNvSpPr/>
          <p:nvPr/>
        </p:nvSpPr>
        <p:spPr>
          <a:xfrm>
            <a:off x="8501936" y="915429"/>
            <a:ext cx="3709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i="1" dirty="0"/>
              <a:t>CENTRE D’ACCESSIBILITÉ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7E209A-291E-42F0-BE07-431BF1F98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7491" y="843259"/>
            <a:ext cx="1014446" cy="7104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E09CAA2-FA4A-490E-9599-ED204153F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867" y="1902946"/>
            <a:ext cx="4543646" cy="39347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Image 2">
            <a:extLst>
              <a:ext uri="{FF2B5EF4-FFF2-40B4-BE49-F238E27FC236}">
                <a16:creationId xmlns:a16="http://schemas.microsoft.com/office/drawing/2014/main" id="{97010305-834B-4E73-8416-3AC6F1D9D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87" y="3861700"/>
            <a:ext cx="1487488" cy="70326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3">
            <a:extLst>
              <a:ext uri="{FF2B5EF4-FFF2-40B4-BE49-F238E27FC236}">
                <a16:creationId xmlns:a16="http://schemas.microsoft.com/office/drawing/2014/main" id="{40332E4D-D256-4C78-8534-1FE770746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617" y="1873477"/>
            <a:ext cx="162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5">
            <a:extLst>
              <a:ext uri="{FF2B5EF4-FFF2-40B4-BE49-F238E27FC236}">
                <a16:creationId xmlns:a16="http://schemas.microsoft.com/office/drawing/2014/main" id="{48CD0FF2-A12D-4F7A-A11C-20BA0C1E0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62" y="4385149"/>
            <a:ext cx="1560513" cy="9334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9">
            <a:extLst>
              <a:ext uri="{FF2B5EF4-FFF2-40B4-BE49-F238E27FC236}">
                <a16:creationId xmlns:a16="http://schemas.microsoft.com/office/drawing/2014/main" id="{ADAEDB3C-0FD1-4B3E-B45F-6C153EF66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84" y="4310500"/>
            <a:ext cx="1306540" cy="129889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0">
            <a:extLst>
              <a:ext uri="{FF2B5EF4-FFF2-40B4-BE49-F238E27FC236}">
                <a16:creationId xmlns:a16="http://schemas.microsoft.com/office/drawing/2014/main" id="{7CEBFDA1-9FAC-4D81-8E61-A757C2DFF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661" y="3046764"/>
            <a:ext cx="1633714" cy="100488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1">
            <a:extLst>
              <a:ext uri="{FF2B5EF4-FFF2-40B4-BE49-F238E27FC236}">
                <a16:creationId xmlns:a16="http://schemas.microsoft.com/office/drawing/2014/main" id="{53ED1375-C5A5-4D1F-A9C9-9DF92433D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065" y="2974170"/>
            <a:ext cx="1633714" cy="10064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2">
            <a:extLst>
              <a:ext uri="{FF2B5EF4-FFF2-40B4-BE49-F238E27FC236}">
                <a16:creationId xmlns:a16="http://schemas.microsoft.com/office/drawing/2014/main" id="{C42E50DE-FBE1-4DFC-A55C-61497A23B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735" y="1882272"/>
            <a:ext cx="1493838" cy="88741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3">
            <a:extLst>
              <a:ext uri="{FF2B5EF4-FFF2-40B4-BE49-F238E27FC236}">
                <a16:creationId xmlns:a16="http://schemas.microsoft.com/office/drawing/2014/main" id="{0615E340-CCF0-4248-B15C-5CCFD3C2B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466" y="1822120"/>
            <a:ext cx="1625600" cy="7715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6">
            <a:extLst>
              <a:ext uri="{FF2B5EF4-FFF2-40B4-BE49-F238E27FC236}">
                <a16:creationId xmlns:a16="http://schemas.microsoft.com/office/drawing/2014/main" id="{3C7C1BDE-499A-49C7-9C89-793AA332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78" y="2874769"/>
            <a:ext cx="1487488" cy="7556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7">
            <a:extLst>
              <a:ext uri="{FF2B5EF4-FFF2-40B4-BE49-F238E27FC236}">
                <a16:creationId xmlns:a16="http://schemas.microsoft.com/office/drawing/2014/main" id="{D266B69B-26D6-4199-A6F9-5F5C191E5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400" y="4670457"/>
            <a:ext cx="1011238" cy="122396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C952E53-A97E-4082-8900-520AF005C40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08707" y="523538"/>
            <a:ext cx="1798476" cy="13534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958C86E-F333-40D4-87CE-0F02B61736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14528" y="521690"/>
            <a:ext cx="1263832" cy="126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05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10A4313-74D4-4CCB-98B0-170519E34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02"/>
          <a:stretch/>
        </p:blipFill>
        <p:spPr>
          <a:xfrm>
            <a:off x="0" y="6166797"/>
            <a:ext cx="12192000" cy="6768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647F2B-D805-4953-BC3E-2102216012D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" y="604673"/>
            <a:ext cx="12191999" cy="607678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4A19E95-41E6-4D9D-B6ED-56DB719604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204"/>
          <a:stretch/>
        </p:blipFill>
        <p:spPr>
          <a:xfrm>
            <a:off x="2180493" y="604673"/>
            <a:ext cx="1438642" cy="10790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BB9FCF-AB81-40B8-BBDC-4B6235FA3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92"/>
            <a:ext cx="12192000" cy="6029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9FBBE8-A692-422E-AD7D-5BED25DACCB0}"/>
              </a:ext>
            </a:extLst>
          </p:cNvPr>
          <p:cNvSpPr/>
          <p:nvPr/>
        </p:nvSpPr>
        <p:spPr>
          <a:xfrm>
            <a:off x="1403570" y="242513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3600" i="1" dirty="0"/>
              <a:t>Niveau Institutionnel</a:t>
            </a:r>
          </a:p>
          <a:p>
            <a:r>
              <a:rPr lang="fr-FR" sz="3600" i="1" dirty="0"/>
              <a:t>Niveau National</a:t>
            </a:r>
          </a:p>
          <a:p>
            <a:r>
              <a:rPr lang="fr-FR" sz="3600" i="1" dirty="0"/>
              <a:t>Niveau International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80BEBF-6946-437B-B056-CD580D405F81}"/>
              </a:ext>
            </a:extLst>
          </p:cNvPr>
          <p:cNvSpPr/>
          <p:nvPr/>
        </p:nvSpPr>
        <p:spPr>
          <a:xfrm>
            <a:off x="8042955" y="691203"/>
            <a:ext cx="3937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i="1" dirty="0"/>
              <a:t>ÉVALUATION DE L'IMPACT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9355D24-7606-44E5-9E53-2552B2704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867" y="1317514"/>
            <a:ext cx="3140688" cy="41875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330364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7647F2B-D805-4953-BC3E-2102216012D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" y="604673"/>
            <a:ext cx="12191999" cy="60767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BB9FCF-AB81-40B8-BBDC-4B6235FA3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2"/>
            <a:ext cx="12192000" cy="6029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4A19E95-41E6-4D9D-B6ED-56DB719604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204"/>
          <a:stretch/>
        </p:blipFill>
        <p:spPr>
          <a:xfrm>
            <a:off x="1532871" y="351891"/>
            <a:ext cx="1438642" cy="107908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0E03AF-C6CD-42C3-9A76-5F09ECF934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602"/>
          <a:stretch/>
        </p:blipFill>
        <p:spPr>
          <a:xfrm>
            <a:off x="0" y="5999917"/>
            <a:ext cx="12192000" cy="8437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051F85-C628-4AF5-B996-722618FCBFBA}"/>
              </a:ext>
            </a:extLst>
          </p:cNvPr>
          <p:cNvSpPr/>
          <p:nvPr/>
        </p:nvSpPr>
        <p:spPr>
          <a:xfrm>
            <a:off x="7494211" y="518994"/>
            <a:ext cx="4693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i="1" dirty="0"/>
              <a:t>Impact au niveau institutionnel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080CD1-1CFC-4090-AE57-9803353183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108" y="2785638"/>
            <a:ext cx="5097931" cy="333850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F71E0F9-FC75-4579-916A-E89426CB28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0002"/>
          <a:stretch/>
        </p:blipFill>
        <p:spPr>
          <a:xfrm>
            <a:off x="8790487" y="1164918"/>
            <a:ext cx="3396804" cy="14783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5B7F335-1439-40BB-8070-271879C25A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6336" y="2920354"/>
            <a:ext cx="2815895" cy="15839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1D09679-D6DD-4218-B22D-EF3A4C0E15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9965" y="2591885"/>
            <a:ext cx="2025771" cy="13396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DF9532B-7D0C-42BE-8ABD-E459871D69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0113" y="4141774"/>
            <a:ext cx="1965623" cy="129658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23B5587-40DF-4251-8D93-3B7BD3130D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66336" y="4632928"/>
            <a:ext cx="2815895" cy="212438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C158C23-CB91-447F-B2D5-A01C01EB9B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20112" y="5624580"/>
            <a:ext cx="2014889" cy="11327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43E1BF1-5F5F-4A5E-AED2-46B08D098C6E}"/>
              </a:ext>
            </a:extLst>
          </p:cNvPr>
          <p:cNvSpPr/>
          <p:nvPr/>
        </p:nvSpPr>
        <p:spPr>
          <a:xfrm>
            <a:off x="551224" y="1445975"/>
            <a:ext cx="4280532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MA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القانون الإطار 17-51</a:t>
            </a:r>
            <a:endParaRPr lang="fr-FR" sz="2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rtl="1">
              <a:lnSpc>
                <a:spcPct val="115000"/>
              </a:lnSpc>
            </a:pPr>
            <a:r>
              <a:rPr lang="ar-M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المشروع </a:t>
            </a:r>
            <a:r>
              <a:rPr lang="fr-FR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ar-M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تمكين الطلبة في وضعية إعاقة أو في وضعيات خاصة من التمدرس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6836082-61D1-4E5C-B648-8027F0EC83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59965" y="1143811"/>
            <a:ext cx="1958202" cy="12555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0AEAE2-A490-433C-9DEF-39E32EA7FCFB}"/>
              </a:ext>
            </a:extLst>
          </p:cNvPr>
          <p:cNvSpPr/>
          <p:nvPr/>
        </p:nvSpPr>
        <p:spPr>
          <a:xfrm>
            <a:off x="7872199" y="35683"/>
            <a:ext cx="3937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i="1" dirty="0"/>
              <a:t>ÉVALUATION DE L'IMPACT</a:t>
            </a:r>
          </a:p>
        </p:txBody>
      </p:sp>
    </p:spTree>
    <p:extLst>
      <p:ext uri="{BB962C8B-B14F-4D97-AF65-F5344CB8AC3E}">
        <p14:creationId xmlns:p14="http://schemas.microsoft.com/office/powerpoint/2010/main" val="30569854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492</TotalTime>
  <Words>214</Words>
  <Application>Microsoft Office PowerPoint</Application>
  <PresentationFormat>Grand écran</PresentationFormat>
  <Paragraphs>54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hp</dc:creator>
  <cp:lastModifiedBy>hp</cp:lastModifiedBy>
  <cp:revision>127</cp:revision>
  <cp:lastPrinted>2022-05-31T15:32:37Z</cp:lastPrinted>
  <dcterms:created xsi:type="dcterms:W3CDTF">2022-05-28T05:43:03Z</dcterms:created>
  <dcterms:modified xsi:type="dcterms:W3CDTF">2022-06-01T06:07:37Z</dcterms:modified>
</cp:coreProperties>
</file>